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2" r:id="rId1"/>
    <p:sldMasterId id="2147483693" r:id="rId2"/>
    <p:sldMasterId id="2147483694" r:id="rId3"/>
  </p:sldMasterIdLst>
  <p:notesMasterIdLst>
    <p:notesMasterId r:id="rId22"/>
  </p:notesMasterIdLst>
  <p:sldIdLst>
    <p:sldId id="256" r:id="rId4"/>
    <p:sldId id="257" r:id="rId5"/>
    <p:sldId id="260" r:id="rId6"/>
    <p:sldId id="277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1" r:id="rId17"/>
    <p:sldId id="272" r:id="rId18"/>
    <p:sldId id="274" r:id="rId19"/>
    <p:sldId id="275" r:id="rId20"/>
    <p:sldId id="276" r:id="rId21"/>
  </p:sldIdLst>
  <p:sldSz cx="9144000" cy="5143500" type="screen16x9"/>
  <p:notesSz cx="6858000" cy="9144000"/>
  <p:embeddedFontLst>
    <p:embeddedFont>
      <p:font typeface="Roboto Black" panose="020B0604020202020204" charset="0"/>
      <p:bold r:id="rId23"/>
      <p:boldItalic r:id="rId24"/>
    </p:embeddedFont>
    <p:embeddedFont>
      <p:font typeface="MS Shell Dlg 2" panose="020B0604030504040204" pitchFamily="34" charset="0"/>
      <p:regular r:id="rId25"/>
      <p:bold r:id="rId26"/>
    </p:embeddedFont>
    <p:embeddedFont>
      <p:font typeface="Roboto Thin" panose="020B0604020202020204" charset="0"/>
      <p:regular r:id="rId27"/>
      <p:bold r:id="rId28"/>
      <p:italic r:id="rId29"/>
      <p:boldItalic r:id="rId30"/>
    </p:embeddedFont>
    <p:embeddedFont>
      <p:font typeface="Roboto" panose="020B0604020202020204" charset="0"/>
      <p:regular r:id="rId31"/>
      <p:bold r:id="rId32"/>
      <p:italic r:id="rId33"/>
      <p:boldItalic r:id="rId34"/>
    </p:embeddedFont>
    <p:embeddedFont>
      <p:font typeface="Dosis" panose="020B0604020202020204" charset="-94"/>
      <p:regular r:id="rId35"/>
      <p:bold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27DED9B0-7843-4F18-B1FD-E010EC1AF518}">
  <a:tblStyle styleId="{27DED9B0-7843-4F18-B1FD-E010EC1AF518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59" d="100"/>
          <a:sy n="159" d="100"/>
        </p:scale>
        <p:origin x="-234" y="21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4.fntdata"/><Relationship Id="rId39" Type="http://schemas.openxmlformats.org/officeDocument/2006/relationships/theme" Target="theme/theme1.xml"/><Relationship Id="rId21" Type="http://schemas.openxmlformats.org/officeDocument/2006/relationships/slide" Target="slides/slide18.xml"/><Relationship Id="rId34" Type="http://schemas.openxmlformats.org/officeDocument/2006/relationships/font" Target="fonts/font12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font" Target="fonts/font9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/Relationships>
</file>

<file path=ppt/media/image1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1831440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0" name="Google Shape;29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45f1843b403ca7a5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5" name="Google Shape;345;g45f1843b403ca7a5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45f1843b403ca7a5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3" name="Google Shape;353;g45f1843b403ca7a5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45f1843b403ca7a5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1" name="Google Shape;361;g45f1843b403ca7a5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65c2c74fee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9" name="Google Shape;369;g65c2c74fee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65c2c74fee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5" name="Google Shape;385;g65c2c74fee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65c2c74fee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3" name="Google Shape;393;g65c2c74fee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65b32a9097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09" name="Google Shape;409;g65b32a9097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14" name="Google Shape;41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65b32a909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7" name="Google Shape;327;g65b32a909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6" name="Google Shape;29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65b32a9097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2" name="Google Shape;312;g65b32a9097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65b32a9097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65b32a9097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65b32a9097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65b32a9097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65b32a9097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65b32a9097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65b32a909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7" name="Google Shape;327;g65b32a909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45f1843b403ca7a5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45f1843b403ca7a5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65b32a9097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7" name="Google Shape;337;g65b32a9097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295269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/>
          <p:nvPr/>
        </p:nvSpPr>
        <p:spPr>
          <a:xfrm>
            <a:off x="469021" y="1983100"/>
            <a:ext cx="8210374" cy="784674"/>
          </a:xfrm>
          <a:custGeom>
            <a:avLst/>
            <a:gdLst/>
            <a:ahLst/>
            <a:cxnLst/>
            <a:rect l="l" t="t" r="r" b="b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" sz="56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 GOES HERE</a:t>
            </a:r>
            <a:endParaRPr sz="1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6" name="Google Shape;56;p15"/>
          <p:cNvSpPr/>
          <p:nvPr/>
        </p:nvSpPr>
        <p:spPr>
          <a:xfrm>
            <a:off x="469011" y="2814675"/>
            <a:ext cx="8210374" cy="514596"/>
          </a:xfrm>
          <a:custGeom>
            <a:avLst/>
            <a:gdLst/>
            <a:ahLst/>
            <a:cxnLst/>
            <a:rect l="l" t="t" r="r" b="b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3500"/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7" name="Google Shape;57;p15"/>
          <p:cNvSpPr/>
          <p:nvPr/>
        </p:nvSpPr>
        <p:spPr>
          <a:xfrm>
            <a:off x="469031" y="4578285"/>
            <a:ext cx="1792609" cy="196452"/>
          </a:xfrm>
          <a:custGeom>
            <a:avLst/>
            <a:gdLst/>
            <a:ahLst/>
            <a:cxnLst/>
            <a:rect l="l" t="t" r="r" b="b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800"/>
              <a:buFont typeface="Arial"/>
              <a:buNone/>
            </a:pPr>
            <a:r>
              <a:rPr lang="en" sz="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New York  -  10th February, 2014</a:t>
            </a:r>
            <a:endParaRPr sz="8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58" name="Google Shape;58;p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69028" y="620299"/>
            <a:ext cx="1362880" cy="286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s">
  <p:cSld name="CUSTOM_1">
    <p:bg>
      <p:bgPr>
        <a:solidFill>
          <a:srgbClr val="295269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6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1" name="Google Shape;61;p16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62" name="Google Shape;62;p16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l" t="t" r="r" b="b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2400"/>
              <a:buFont typeface="Arial"/>
              <a:buNone/>
            </a:pPr>
            <a:r>
              <a:rPr lang="en" sz="2400" b="0" i="0" u="none" strike="noStrike" cap="none">
                <a:solidFill>
                  <a:srgbClr val="39D1B4"/>
                </a:solidFill>
                <a:latin typeface="Dosis"/>
                <a:ea typeface="Dosis"/>
                <a:cs typeface="Dosis"/>
                <a:sym typeface="Dosis"/>
              </a:rPr>
              <a:t>CONTENTS</a:t>
            </a:r>
            <a:endParaRPr sz="2400" b="0" i="0" u="none" strike="noStrike" cap="none">
              <a:solidFill>
                <a:srgbClr val="39D1B4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3" name="Google Shape;63;p16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Slide">
  <p:cSld name="CUSTOM_6">
    <p:bg>
      <p:bgPr>
        <a:solidFill>
          <a:srgbClr val="6AB1D3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7"/>
          <p:cNvSpPr/>
          <p:nvPr/>
        </p:nvSpPr>
        <p:spPr>
          <a:xfrm>
            <a:off x="469021" y="1906900"/>
            <a:ext cx="8171820" cy="784674"/>
          </a:xfrm>
          <a:custGeom>
            <a:avLst/>
            <a:gdLst/>
            <a:ahLst/>
            <a:cxnLst/>
            <a:rect l="l" t="t" r="r" b="b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" sz="56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MAIN SECTION TITLE</a:t>
            </a:r>
            <a:endParaRPr sz="1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6" name="Google Shape;66;p17"/>
          <p:cNvSpPr/>
          <p:nvPr/>
        </p:nvSpPr>
        <p:spPr>
          <a:xfrm>
            <a:off x="469011" y="2738475"/>
            <a:ext cx="8171820" cy="514596"/>
          </a:xfrm>
          <a:custGeom>
            <a:avLst/>
            <a:gdLst/>
            <a:ahLst/>
            <a:cxnLst/>
            <a:rect l="l" t="t" r="r" b="b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3500"/>
              <a:buFont typeface="Arial"/>
              <a:buNone/>
            </a:pPr>
            <a:r>
              <a:rPr lang="en" sz="35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-section Slide">
  <p:cSld name="CUSTOM_7">
    <p:bg>
      <p:bgPr>
        <a:solidFill>
          <a:srgbClr val="E6E7E8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8"/>
          <p:cNvSpPr/>
          <p:nvPr/>
        </p:nvSpPr>
        <p:spPr>
          <a:xfrm>
            <a:off x="469021" y="1906900"/>
            <a:ext cx="8210374" cy="784674"/>
          </a:xfrm>
          <a:custGeom>
            <a:avLst/>
            <a:gdLst/>
            <a:ahLst/>
            <a:cxnLst/>
            <a:rect l="l" t="t" r="r" b="b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" sz="56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SUB-SECTION TITLE</a:t>
            </a:r>
            <a:endParaRPr sz="10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9" name="Google Shape;69;p18"/>
          <p:cNvSpPr/>
          <p:nvPr/>
        </p:nvSpPr>
        <p:spPr>
          <a:xfrm>
            <a:off x="469011" y="2738475"/>
            <a:ext cx="8210374" cy="514596"/>
          </a:xfrm>
          <a:custGeom>
            <a:avLst/>
            <a:gdLst/>
            <a:ahLst/>
            <a:cxnLst/>
            <a:rect l="l" t="t" r="r" b="b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3500"/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al Slide">
  <p:cSld name="CUSTOM_11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9"/>
          <p:cNvSpPr/>
          <p:nvPr/>
        </p:nvSpPr>
        <p:spPr>
          <a:xfrm>
            <a:off x="469025" y="1767264"/>
            <a:ext cx="7697398" cy="2160656"/>
          </a:xfrm>
          <a:custGeom>
            <a:avLst/>
            <a:gdLst/>
            <a:ahLst/>
            <a:cxnLst/>
            <a:rect l="l" t="t" r="r" b="b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3200"/>
              <a:buFont typeface="Arial"/>
              <a:buNone/>
            </a:pP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here. Collaboratively administrate empower markets via plug-and-play networks.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procrastinate B2C users after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installed base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benefits.</a:t>
            </a:r>
            <a:endParaRPr sz="32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2" name="Google Shape;72;p19"/>
          <p:cNvSpPr/>
          <p:nvPr/>
        </p:nvSpPr>
        <p:spPr>
          <a:xfrm>
            <a:off x="469031" y="1063194"/>
            <a:ext cx="785826" cy="354980"/>
          </a:xfrm>
          <a:custGeom>
            <a:avLst/>
            <a:gdLst/>
            <a:ahLst/>
            <a:cxnLst/>
            <a:rect l="l" t="t" r="r" b="b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GOAL</a:t>
            </a:r>
            <a:endParaRPr sz="1800" b="0" i="0" u="none" strike="noStrike" cap="non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1">
  <p:cSld name="CUSTOM_9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0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5" name="Google Shape;75;p20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76" name="Google Shape;76;p20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l" t="t" r="r" b="b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2400"/>
              <a:buFont typeface="Arial"/>
              <a:buNone/>
            </a:pPr>
            <a:r>
              <a:rPr lang="en" sz="2400" b="0" i="0" u="none" strike="noStrike" cap="none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LIST OF THINGS</a:t>
            </a:r>
            <a:endParaRPr sz="2400" b="0" i="0" u="none" strike="noStrike" cap="none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7" name="Google Shape;77;p20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">
  <p:cSld name="CUSTOM_8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1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l" t="t" r="r" b="b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2800"/>
              <a:buFont typeface="Arial"/>
              <a:buNone/>
            </a:pP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0" name="Google Shape;80;p21"/>
          <p:cNvSpPr/>
          <p:nvPr/>
        </p:nvSpPr>
        <p:spPr>
          <a:xfrm>
            <a:off x="469025" y="2543425"/>
            <a:ext cx="8210374" cy="2166326"/>
          </a:xfrm>
          <a:custGeom>
            <a:avLst/>
            <a:gdLst/>
            <a:ahLst/>
            <a:cxnLst/>
            <a:rect l="l" t="t" r="r" b="b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functional solutions</a:t>
            </a:r>
            <a:endParaRPr sz="1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cross-media value</a:t>
            </a:r>
            <a:endParaRPr sz="1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maximize timely </a:t>
            </a:r>
            <a:endParaRPr sz="1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professionally cultivate </a:t>
            </a:r>
            <a:endParaRPr sz="1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dynamically innovate</a:t>
            </a:r>
            <a:endParaRPr sz="1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1" name="Google Shape;81;p21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l" t="t" r="r" b="b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 b="0" i="0" u="none" strike="noStrike" cap="non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 - Andy">
  <p:cSld name="CUSTOM_8_1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2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l" t="t" r="r" b="b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2800"/>
              <a:buFont typeface="Arial"/>
              <a:buNone/>
            </a:pP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4" name="Google Shape;84;p22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l" t="t" r="r" b="b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 b="0" i="0" u="none" strike="noStrike" cap="non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5" name="Google Shape;85;p22"/>
          <p:cNvSpPr txBox="1">
            <a:spLocks noGrp="1"/>
          </p:cNvSpPr>
          <p:nvPr>
            <p:ph type="body" idx="1"/>
          </p:nvPr>
        </p:nvSpPr>
        <p:spPr>
          <a:xfrm>
            <a:off x="469025" y="2735200"/>
            <a:ext cx="8210400" cy="20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Dosis"/>
              <a:buChar char="●"/>
              <a:defRPr sz="2400">
                <a:latin typeface="Dosis"/>
                <a:ea typeface="Dosis"/>
                <a:cs typeface="Dosis"/>
                <a:sym typeface="Dosis"/>
              </a:defRPr>
            </a:lvl1pPr>
            <a:lvl2pPr marL="914400" lvl="1" indent="-2667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2pPr>
            <a:lvl3pPr marL="1371600" lvl="2" indent="-2667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3pPr>
            <a:lvl4pPr marL="1828800" lvl="3" indent="-2667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●"/>
              <a:defRPr sz="600">
                <a:latin typeface="Dosis"/>
                <a:ea typeface="Dosis"/>
                <a:cs typeface="Dosis"/>
                <a:sym typeface="Dosis"/>
              </a:defRPr>
            </a:lvl4pPr>
            <a:lvl5pPr marL="2286000" lvl="4" indent="-2667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5pPr>
            <a:lvl6pPr marL="2743200" lvl="5" indent="-2667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6pPr>
            <a:lvl7pPr marL="3200400" lvl="6" indent="-2667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●"/>
              <a:defRPr sz="600">
                <a:latin typeface="Dosis"/>
                <a:ea typeface="Dosis"/>
                <a:cs typeface="Dosis"/>
                <a:sym typeface="Dosis"/>
              </a:defRPr>
            </a:lvl7pPr>
            <a:lvl8pPr marL="3657600" lvl="7" indent="-2667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8pPr>
            <a:lvl9pPr marL="4114800" lvl="8" indent="-2667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Column">
  <p:cSld name="CUSTOM_3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3"/>
          <p:cNvSpPr/>
          <p:nvPr/>
        </p:nvSpPr>
        <p:spPr>
          <a:xfrm>
            <a:off x="469025" y="2498625"/>
            <a:ext cx="3836306" cy="593838"/>
          </a:xfrm>
          <a:custGeom>
            <a:avLst/>
            <a:gdLst/>
            <a:ahLst/>
            <a:cxnLst/>
            <a:rect l="l" t="t" r="r" b="b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and thoughts.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8" name="Google Shape;88;p23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l" t="t" r="r" b="b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2800"/>
              <a:buFont typeface="Arial"/>
              <a:buNone/>
            </a:pP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9" name="Google Shape;89;p23"/>
          <p:cNvSpPr/>
          <p:nvPr/>
        </p:nvSpPr>
        <p:spPr>
          <a:xfrm>
            <a:off x="469003" y="489950"/>
            <a:ext cx="3541048" cy="356060"/>
          </a:xfrm>
          <a:custGeom>
            <a:avLst/>
            <a:gdLst/>
            <a:ahLst/>
            <a:cxnLst/>
            <a:rect l="l" t="t" r="r" b="b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 b="0" i="0" u="none" strike="noStrike" cap="non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0" name="Google Shape;90;p23"/>
          <p:cNvSpPr/>
          <p:nvPr/>
        </p:nvSpPr>
        <p:spPr>
          <a:xfrm>
            <a:off x="4841000" y="2498625"/>
            <a:ext cx="3836306" cy="593838"/>
          </a:xfrm>
          <a:custGeom>
            <a:avLst/>
            <a:gdLst/>
            <a:ahLst/>
            <a:cxnLst/>
            <a:rect l="l" t="t" r="r" b="b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and thoughts.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1" name="Google Shape;91;p23"/>
          <p:cNvSpPr/>
          <p:nvPr/>
        </p:nvSpPr>
        <p:spPr>
          <a:xfrm>
            <a:off x="4841000" y="3269525"/>
            <a:ext cx="3836306" cy="1518048"/>
          </a:xfrm>
          <a:custGeom>
            <a:avLst/>
            <a:gdLst/>
            <a:ahLst/>
            <a:cxnLst/>
            <a:rect l="l" t="t" r="r" b="b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2" name="Google Shape;92;p23"/>
          <p:cNvSpPr/>
          <p:nvPr/>
        </p:nvSpPr>
        <p:spPr>
          <a:xfrm>
            <a:off x="469025" y="3269525"/>
            <a:ext cx="3836306" cy="1518048"/>
          </a:xfrm>
          <a:custGeom>
            <a:avLst/>
            <a:gdLst/>
            <a:ahLst/>
            <a:cxnLst/>
            <a:rect l="l" t="t" r="r" b="b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Column">
  <p:cSld name="CUSTOM_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/>
          <p:nvPr/>
        </p:nvSpPr>
        <p:spPr>
          <a:xfrm>
            <a:off x="469025" y="1083775"/>
            <a:ext cx="8184726" cy="1002302"/>
          </a:xfrm>
          <a:custGeom>
            <a:avLst/>
            <a:gdLst/>
            <a:ahLst/>
            <a:cxnLst/>
            <a:rect l="l" t="t" r="r" b="b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2800"/>
              <a:buFont typeface="Arial"/>
              <a:buNone/>
            </a:pP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5" name="Google Shape;95;p24"/>
          <p:cNvSpPr/>
          <p:nvPr/>
        </p:nvSpPr>
        <p:spPr>
          <a:xfrm>
            <a:off x="469025" y="3269525"/>
            <a:ext cx="2460126" cy="1518048"/>
          </a:xfrm>
          <a:custGeom>
            <a:avLst/>
            <a:gdLst/>
            <a:ahLst/>
            <a:cxnLst/>
            <a:rect l="l" t="t" r="r" b="b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6" name="Google Shape;96;p24"/>
          <p:cNvSpPr/>
          <p:nvPr/>
        </p:nvSpPr>
        <p:spPr>
          <a:xfrm>
            <a:off x="469031" y="2466975"/>
            <a:ext cx="2460126" cy="593838"/>
          </a:xfrm>
          <a:custGeom>
            <a:avLst/>
            <a:gdLst/>
            <a:ahLst/>
            <a:cxnLst/>
            <a:rect l="l" t="t" r="r" b="b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7" name="Google Shape;97;p24"/>
          <p:cNvSpPr/>
          <p:nvPr/>
        </p:nvSpPr>
        <p:spPr>
          <a:xfrm>
            <a:off x="3345275" y="3261725"/>
            <a:ext cx="2458992" cy="1519182"/>
          </a:xfrm>
          <a:custGeom>
            <a:avLst/>
            <a:gdLst/>
            <a:ahLst/>
            <a:cxnLst/>
            <a:rect l="l" t="t" r="r" b="b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deliverables for real-time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8" name="Google Shape;98;p24"/>
          <p:cNvSpPr/>
          <p:nvPr/>
        </p:nvSpPr>
        <p:spPr>
          <a:xfrm>
            <a:off x="3345273" y="2463626"/>
            <a:ext cx="2458992" cy="593838"/>
          </a:xfrm>
          <a:custGeom>
            <a:avLst/>
            <a:gdLst/>
            <a:ahLst/>
            <a:cxnLst/>
            <a:rect l="l" t="t" r="r" b="b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9" name="Google Shape;99;p24"/>
          <p:cNvSpPr/>
          <p:nvPr/>
        </p:nvSpPr>
        <p:spPr>
          <a:xfrm>
            <a:off x="6193600" y="3261725"/>
            <a:ext cx="2460126" cy="1519182"/>
          </a:xfrm>
          <a:custGeom>
            <a:avLst/>
            <a:gdLst/>
            <a:ahLst/>
            <a:cxnLst/>
            <a:rect l="l" t="t" r="r" b="b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unleash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cross-media information without cross-media value. Quickly maximize timely deliverables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0" name="Google Shape;100;p24"/>
          <p:cNvSpPr/>
          <p:nvPr/>
        </p:nvSpPr>
        <p:spPr>
          <a:xfrm>
            <a:off x="6220375" y="2460275"/>
            <a:ext cx="2458992" cy="593838"/>
          </a:xfrm>
          <a:custGeom>
            <a:avLst/>
            <a:gdLst/>
            <a:ahLst/>
            <a:cxnLst/>
            <a:rect l="l" t="t" r="r" b="b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1" name="Google Shape;101;p24"/>
          <p:cNvSpPr/>
          <p:nvPr/>
        </p:nvSpPr>
        <p:spPr>
          <a:xfrm>
            <a:off x="469007" y="489950"/>
            <a:ext cx="3036225" cy="356060"/>
          </a:xfrm>
          <a:custGeom>
            <a:avLst/>
            <a:gdLst/>
            <a:ahLst/>
            <a:cxnLst/>
            <a:rect l="l" t="t" r="r" b="b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 b="0" i="0" u="none" strike="noStrike" cap="non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-Column">
  <p:cSld name="CUSTOM_20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5"/>
          <p:cNvSpPr/>
          <p:nvPr/>
        </p:nvSpPr>
        <p:spPr>
          <a:xfrm>
            <a:off x="536150" y="2527970"/>
            <a:ext cx="1834619" cy="848772"/>
          </a:xfrm>
          <a:custGeom>
            <a:avLst/>
            <a:gdLst/>
            <a:ahLst/>
            <a:cxnLst/>
            <a:rect l="l" t="t" r="r" b="b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4" name="Google Shape;104;p25"/>
          <p:cNvSpPr/>
          <p:nvPr/>
        </p:nvSpPr>
        <p:spPr>
          <a:xfrm>
            <a:off x="536150" y="2181938"/>
            <a:ext cx="1834619" cy="227610"/>
          </a:xfrm>
          <a:custGeom>
            <a:avLst/>
            <a:gdLst/>
            <a:ahLst/>
            <a:cxnLst/>
            <a:rect l="l" t="t" r="r" b="b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5" name="Google Shape;105;p25"/>
          <p:cNvCxnSpPr/>
          <p:nvPr/>
        </p:nvCxnSpPr>
        <p:spPr>
          <a:xfrm>
            <a:off x="536148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6" name="Google Shape;106;p25"/>
          <p:cNvSpPr/>
          <p:nvPr/>
        </p:nvSpPr>
        <p:spPr>
          <a:xfrm>
            <a:off x="2619675" y="2181938"/>
            <a:ext cx="1834619" cy="227610"/>
          </a:xfrm>
          <a:custGeom>
            <a:avLst/>
            <a:gdLst/>
            <a:ahLst/>
            <a:cxnLst/>
            <a:rect l="l" t="t" r="r" b="b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7" name="Google Shape;107;p25"/>
          <p:cNvCxnSpPr/>
          <p:nvPr/>
        </p:nvCxnSpPr>
        <p:spPr>
          <a:xfrm>
            <a:off x="26196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8" name="Google Shape;108;p25"/>
          <p:cNvSpPr/>
          <p:nvPr/>
        </p:nvSpPr>
        <p:spPr>
          <a:xfrm>
            <a:off x="2619675" y="2527970"/>
            <a:ext cx="1834619" cy="848772"/>
          </a:xfrm>
          <a:custGeom>
            <a:avLst/>
            <a:gdLst/>
            <a:ahLst/>
            <a:cxnLst/>
            <a:rect l="l" t="t" r="r" b="b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9" name="Google Shape;109;p25"/>
          <p:cNvSpPr/>
          <p:nvPr/>
        </p:nvSpPr>
        <p:spPr>
          <a:xfrm>
            <a:off x="4718025" y="2181938"/>
            <a:ext cx="1834619" cy="227610"/>
          </a:xfrm>
          <a:custGeom>
            <a:avLst/>
            <a:gdLst/>
            <a:ahLst/>
            <a:cxnLst/>
            <a:rect l="l" t="t" r="r" b="b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0" name="Google Shape;110;p25"/>
          <p:cNvCxnSpPr/>
          <p:nvPr/>
        </p:nvCxnSpPr>
        <p:spPr>
          <a:xfrm>
            <a:off x="4725435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1" name="Google Shape;111;p25"/>
          <p:cNvSpPr/>
          <p:nvPr/>
        </p:nvSpPr>
        <p:spPr>
          <a:xfrm>
            <a:off x="4718025" y="2527970"/>
            <a:ext cx="1834619" cy="848772"/>
          </a:xfrm>
          <a:custGeom>
            <a:avLst/>
            <a:gdLst/>
            <a:ahLst/>
            <a:cxnLst/>
            <a:rect l="l" t="t" r="r" b="b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2" name="Google Shape;112;p25"/>
          <p:cNvSpPr/>
          <p:nvPr/>
        </p:nvSpPr>
        <p:spPr>
          <a:xfrm>
            <a:off x="6816375" y="2181938"/>
            <a:ext cx="1834619" cy="227610"/>
          </a:xfrm>
          <a:custGeom>
            <a:avLst/>
            <a:gdLst/>
            <a:ahLst/>
            <a:cxnLst/>
            <a:rect l="l" t="t" r="r" b="b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3" name="Google Shape;113;p25"/>
          <p:cNvCxnSpPr/>
          <p:nvPr/>
        </p:nvCxnSpPr>
        <p:spPr>
          <a:xfrm>
            <a:off x="68163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4" name="Google Shape;114;p25"/>
          <p:cNvSpPr/>
          <p:nvPr/>
        </p:nvSpPr>
        <p:spPr>
          <a:xfrm>
            <a:off x="6816375" y="2527970"/>
            <a:ext cx="1834619" cy="848772"/>
          </a:xfrm>
          <a:custGeom>
            <a:avLst/>
            <a:gdLst/>
            <a:ahLst/>
            <a:cxnLst/>
            <a:rect l="l" t="t" r="r" b="b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15" name="Google Shape;115;p25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536150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5"/>
          <p:cNvSpPr/>
          <p:nvPr/>
        </p:nvSpPr>
        <p:spPr>
          <a:xfrm>
            <a:off x="536150" y="3870120"/>
            <a:ext cx="1834619" cy="848772"/>
          </a:xfrm>
          <a:custGeom>
            <a:avLst/>
            <a:gdLst/>
            <a:ahLst/>
            <a:cxnLst/>
            <a:rect l="l" t="t" r="r" b="b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7" name="Google Shape;117;p25"/>
          <p:cNvSpPr/>
          <p:nvPr/>
        </p:nvSpPr>
        <p:spPr>
          <a:xfrm>
            <a:off x="536150" y="3524088"/>
            <a:ext cx="1834619" cy="227610"/>
          </a:xfrm>
          <a:custGeom>
            <a:avLst/>
            <a:gdLst/>
            <a:ahLst/>
            <a:cxnLst/>
            <a:rect l="l" t="t" r="r" b="b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8" name="Google Shape;118;p25"/>
          <p:cNvCxnSpPr/>
          <p:nvPr/>
        </p:nvCxnSpPr>
        <p:spPr>
          <a:xfrm>
            <a:off x="536148" y="379919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9" name="Google Shape;119;p25"/>
          <p:cNvSpPr/>
          <p:nvPr/>
        </p:nvSpPr>
        <p:spPr>
          <a:xfrm>
            <a:off x="2619675" y="3524088"/>
            <a:ext cx="1834619" cy="227610"/>
          </a:xfrm>
          <a:custGeom>
            <a:avLst/>
            <a:gdLst/>
            <a:ahLst/>
            <a:cxnLst/>
            <a:rect l="l" t="t" r="r" b="b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0" name="Google Shape;120;p25"/>
          <p:cNvCxnSpPr/>
          <p:nvPr/>
        </p:nvCxnSpPr>
        <p:spPr>
          <a:xfrm>
            <a:off x="26196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1" name="Google Shape;121;p25"/>
          <p:cNvSpPr/>
          <p:nvPr/>
        </p:nvSpPr>
        <p:spPr>
          <a:xfrm>
            <a:off x="2619675" y="3870120"/>
            <a:ext cx="1834619" cy="848772"/>
          </a:xfrm>
          <a:custGeom>
            <a:avLst/>
            <a:gdLst/>
            <a:ahLst/>
            <a:cxnLst/>
            <a:rect l="l" t="t" r="r" b="b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2" name="Google Shape;122;p25"/>
          <p:cNvSpPr/>
          <p:nvPr/>
        </p:nvSpPr>
        <p:spPr>
          <a:xfrm>
            <a:off x="4718025" y="3524088"/>
            <a:ext cx="1834619" cy="227610"/>
          </a:xfrm>
          <a:custGeom>
            <a:avLst/>
            <a:gdLst/>
            <a:ahLst/>
            <a:cxnLst/>
            <a:rect l="l" t="t" r="r" b="b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3" name="Google Shape;123;p25"/>
          <p:cNvCxnSpPr/>
          <p:nvPr/>
        </p:nvCxnSpPr>
        <p:spPr>
          <a:xfrm>
            <a:off x="4725435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4" name="Google Shape;124;p25"/>
          <p:cNvSpPr/>
          <p:nvPr/>
        </p:nvSpPr>
        <p:spPr>
          <a:xfrm>
            <a:off x="4718025" y="3870120"/>
            <a:ext cx="1834619" cy="848772"/>
          </a:xfrm>
          <a:custGeom>
            <a:avLst/>
            <a:gdLst/>
            <a:ahLst/>
            <a:cxnLst/>
            <a:rect l="l" t="t" r="r" b="b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5" name="Google Shape;125;p25"/>
          <p:cNvSpPr/>
          <p:nvPr/>
        </p:nvSpPr>
        <p:spPr>
          <a:xfrm>
            <a:off x="6816375" y="3524088"/>
            <a:ext cx="1834619" cy="227610"/>
          </a:xfrm>
          <a:custGeom>
            <a:avLst/>
            <a:gdLst/>
            <a:ahLst/>
            <a:cxnLst/>
            <a:rect l="l" t="t" r="r" b="b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6" name="Google Shape;126;p25"/>
          <p:cNvCxnSpPr/>
          <p:nvPr/>
        </p:nvCxnSpPr>
        <p:spPr>
          <a:xfrm>
            <a:off x="68163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7" name="Google Shape;127;p25"/>
          <p:cNvSpPr/>
          <p:nvPr/>
        </p:nvSpPr>
        <p:spPr>
          <a:xfrm>
            <a:off x="6816375" y="3870120"/>
            <a:ext cx="1834619" cy="848772"/>
          </a:xfrm>
          <a:custGeom>
            <a:avLst/>
            <a:gdLst/>
            <a:ahLst/>
            <a:cxnLst/>
            <a:rect l="l" t="t" r="r" b="b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28" name="Google Shape;128;p25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2619675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5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4710563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5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6823788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5"/>
          <p:cNvSpPr/>
          <p:nvPr/>
        </p:nvSpPr>
        <p:spPr>
          <a:xfrm>
            <a:off x="536150" y="557454"/>
            <a:ext cx="1834619" cy="293544"/>
          </a:xfrm>
          <a:custGeom>
            <a:avLst/>
            <a:gdLst/>
            <a:ahLst/>
            <a:cxnLst/>
            <a:rect l="l" t="t" r="r" b="b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A</a:t>
            </a:r>
            <a:endParaRPr sz="14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2" name="Google Shape;132;p25"/>
          <p:cNvSpPr/>
          <p:nvPr/>
        </p:nvSpPr>
        <p:spPr>
          <a:xfrm>
            <a:off x="2619675" y="557454"/>
            <a:ext cx="1834619" cy="293544"/>
          </a:xfrm>
          <a:custGeom>
            <a:avLst/>
            <a:gdLst/>
            <a:ahLst/>
            <a:cxnLst/>
            <a:rect l="l" t="t" r="r" b="b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B</a:t>
            </a:r>
            <a:endParaRPr sz="14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3" name="Google Shape;133;p25"/>
          <p:cNvSpPr/>
          <p:nvPr/>
        </p:nvSpPr>
        <p:spPr>
          <a:xfrm>
            <a:off x="6801475" y="557454"/>
            <a:ext cx="1834619" cy="293544"/>
          </a:xfrm>
          <a:custGeom>
            <a:avLst/>
            <a:gdLst/>
            <a:ahLst/>
            <a:cxnLst/>
            <a:rect l="l" t="t" r="r" b="b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D</a:t>
            </a:r>
            <a:endParaRPr sz="14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4" name="Google Shape;134;p25"/>
          <p:cNvSpPr/>
          <p:nvPr/>
        </p:nvSpPr>
        <p:spPr>
          <a:xfrm>
            <a:off x="4717950" y="557454"/>
            <a:ext cx="1834619" cy="293544"/>
          </a:xfrm>
          <a:custGeom>
            <a:avLst/>
            <a:gdLst/>
            <a:ahLst/>
            <a:cxnLst/>
            <a:rect l="l" t="t" r="r" b="b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C</a:t>
            </a:r>
            <a:endParaRPr sz="14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35" name="Google Shape;135;p25"/>
          <p:cNvCxnSpPr/>
          <p:nvPr/>
        </p:nvCxnSpPr>
        <p:spPr>
          <a:xfrm>
            <a:off x="536148" y="9352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6" name="Google Shape;136;p25"/>
          <p:cNvCxnSpPr/>
          <p:nvPr/>
        </p:nvCxnSpPr>
        <p:spPr>
          <a:xfrm>
            <a:off x="26196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7" name="Google Shape;137;p25"/>
          <p:cNvCxnSpPr/>
          <p:nvPr/>
        </p:nvCxnSpPr>
        <p:spPr>
          <a:xfrm>
            <a:off x="4725435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8" name="Google Shape;138;p25"/>
          <p:cNvCxnSpPr/>
          <p:nvPr/>
        </p:nvCxnSpPr>
        <p:spPr>
          <a:xfrm>
            <a:off x="68163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xes Slide">
  <p:cSld name="CUSTOM_19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7359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6"/>
          <p:cNvSpPr/>
          <p:nvPr/>
        </p:nvSpPr>
        <p:spPr>
          <a:xfrm>
            <a:off x="457359" y="1347812"/>
            <a:ext cx="2434482" cy="2447869"/>
          </a:xfrm>
          <a:custGeom>
            <a:avLst/>
            <a:gdLst/>
            <a:ahLst/>
            <a:cxnLst/>
            <a:rect l="l" t="t" r="r" b="b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26"/>
          <p:cNvSpPr/>
          <p:nvPr/>
        </p:nvSpPr>
        <p:spPr>
          <a:xfrm>
            <a:off x="585722" y="1522982"/>
            <a:ext cx="2177712" cy="2991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3" name="Google Shape;143;p26"/>
          <p:cNvCxnSpPr/>
          <p:nvPr/>
        </p:nvCxnSpPr>
        <p:spPr>
          <a:xfrm>
            <a:off x="627023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4" name="Google Shape;144;p26"/>
          <p:cNvSpPr/>
          <p:nvPr/>
        </p:nvSpPr>
        <p:spPr>
          <a:xfrm>
            <a:off x="641533" y="2167111"/>
            <a:ext cx="2066106" cy="1378502"/>
          </a:xfrm>
          <a:custGeom>
            <a:avLst/>
            <a:gdLst/>
            <a:ahLst/>
            <a:cxnLst/>
            <a:rect l="l" t="t" r="r" b="b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5" name="Google Shape;145;p2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3547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6"/>
          <p:cNvSpPr/>
          <p:nvPr/>
        </p:nvSpPr>
        <p:spPr>
          <a:xfrm>
            <a:off x="3354758" y="1347812"/>
            <a:ext cx="2434482" cy="2447869"/>
          </a:xfrm>
          <a:custGeom>
            <a:avLst/>
            <a:gdLst/>
            <a:ahLst/>
            <a:cxnLst/>
            <a:rect l="l" t="t" r="r" b="b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26"/>
          <p:cNvSpPr/>
          <p:nvPr/>
        </p:nvSpPr>
        <p:spPr>
          <a:xfrm>
            <a:off x="3483123" y="1522982"/>
            <a:ext cx="2177712" cy="2991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8" name="Google Shape;148;p26"/>
          <p:cNvCxnSpPr/>
          <p:nvPr/>
        </p:nvCxnSpPr>
        <p:spPr>
          <a:xfrm>
            <a:off x="35244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9" name="Google Shape;149;p26"/>
          <p:cNvSpPr/>
          <p:nvPr/>
        </p:nvSpPr>
        <p:spPr>
          <a:xfrm>
            <a:off x="3538933" y="2167111"/>
            <a:ext cx="2066106" cy="1378502"/>
          </a:xfrm>
          <a:custGeom>
            <a:avLst/>
            <a:gdLst/>
            <a:ahLst/>
            <a:cxnLst/>
            <a:rect l="l" t="t" r="r" b="b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50" name="Google Shape;150;p2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521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6"/>
          <p:cNvSpPr/>
          <p:nvPr/>
        </p:nvSpPr>
        <p:spPr>
          <a:xfrm>
            <a:off x="6252158" y="1347812"/>
            <a:ext cx="2434482" cy="2447869"/>
          </a:xfrm>
          <a:custGeom>
            <a:avLst/>
            <a:gdLst/>
            <a:ahLst/>
            <a:cxnLst/>
            <a:rect l="l" t="t" r="r" b="b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26"/>
          <p:cNvSpPr/>
          <p:nvPr/>
        </p:nvSpPr>
        <p:spPr>
          <a:xfrm>
            <a:off x="6380522" y="1522982"/>
            <a:ext cx="2177712" cy="29916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53" name="Google Shape;153;p26"/>
          <p:cNvCxnSpPr/>
          <p:nvPr/>
        </p:nvCxnSpPr>
        <p:spPr>
          <a:xfrm>
            <a:off x="64218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54" name="Google Shape;154;p26"/>
          <p:cNvSpPr/>
          <p:nvPr/>
        </p:nvSpPr>
        <p:spPr>
          <a:xfrm>
            <a:off x="6436332" y="2167111"/>
            <a:ext cx="2066106" cy="1378502"/>
          </a:xfrm>
          <a:custGeom>
            <a:avLst/>
            <a:gdLst/>
            <a:ahLst/>
            <a:cxnLst/>
            <a:rect l="l" t="t" r="r" b="b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-Image Normal">
  <p:cSld name="CUSTOM_13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7"/>
          <p:cNvSpPr/>
          <p:nvPr/>
        </p:nvSpPr>
        <p:spPr>
          <a:xfrm>
            <a:off x="6096000" y="0"/>
            <a:ext cx="3048000" cy="5143500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27"/>
          <p:cNvSpPr txBox="1"/>
          <p:nvPr/>
        </p:nvSpPr>
        <p:spPr>
          <a:xfrm>
            <a:off x="6291250" y="280950"/>
            <a:ext cx="2562300" cy="14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" sz="28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Title, could be longer or more wordy</a:t>
            </a:r>
            <a:endParaRPr sz="28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8" name="Google Shape;158;p27"/>
          <p:cNvSpPr txBox="1"/>
          <p:nvPr/>
        </p:nvSpPr>
        <p:spPr>
          <a:xfrm>
            <a:off x="6257950" y="1843050"/>
            <a:ext cx="2628900" cy="30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Commentary</a:t>
            </a:r>
            <a:endParaRPr sz="1100" b="1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Trends</a:t>
            </a:r>
            <a:endParaRPr sz="1100" b="1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Key Findings</a:t>
            </a:r>
            <a:endParaRPr sz="1100" b="1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9" name="Google Shape;159;p27"/>
          <p:cNvSpPr/>
          <p:nvPr/>
        </p:nvSpPr>
        <p:spPr>
          <a:xfrm>
            <a:off x="486668" y="359490"/>
            <a:ext cx="2423304" cy="227707"/>
          </a:xfrm>
          <a:custGeom>
            <a:avLst/>
            <a:gdLst/>
            <a:ahLst/>
            <a:cxnLst/>
            <a:rect l="l" t="t" r="r" b="b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60" name="Google Shape;160;p2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86668" y="784766"/>
            <a:ext cx="4521770" cy="3425651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7"/>
          <p:cNvSpPr/>
          <p:nvPr/>
        </p:nvSpPr>
        <p:spPr>
          <a:xfrm>
            <a:off x="486668" y="4452635"/>
            <a:ext cx="3240378" cy="33372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-Image Slide">
  <p:cSld name="CUSTOM_14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8"/>
          <p:cNvSpPr/>
          <p:nvPr/>
        </p:nvSpPr>
        <p:spPr>
          <a:xfrm>
            <a:off x="632594" y="4102372"/>
            <a:ext cx="2438905" cy="333720"/>
          </a:xfrm>
          <a:custGeom>
            <a:avLst/>
            <a:gdLst/>
            <a:ahLst/>
            <a:cxnLst/>
            <a:rect l="l" t="t" r="r" b="b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4" name="Google Shape;164;p28"/>
          <p:cNvSpPr/>
          <p:nvPr/>
        </p:nvSpPr>
        <p:spPr>
          <a:xfrm>
            <a:off x="640407" y="705146"/>
            <a:ext cx="2423304" cy="159617"/>
          </a:xfrm>
          <a:custGeom>
            <a:avLst/>
            <a:gdLst/>
            <a:ahLst/>
            <a:cxnLst/>
            <a:rect l="l" t="t" r="r" b="b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65" name="Google Shape;165;p2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44872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878139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8"/>
          <p:cNvSpPr/>
          <p:nvPr/>
        </p:nvSpPr>
        <p:spPr>
          <a:xfrm>
            <a:off x="4874790" y="4103488"/>
            <a:ext cx="2438905" cy="334854"/>
          </a:xfrm>
          <a:custGeom>
            <a:avLst/>
            <a:gdLst/>
            <a:ahLst/>
            <a:cxnLst/>
            <a:rect l="l" t="t" r="r" b="b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8" name="Google Shape;168;p28"/>
          <p:cNvSpPr/>
          <p:nvPr/>
        </p:nvSpPr>
        <p:spPr>
          <a:xfrm>
            <a:off x="4882604" y="707379"/>
            <a:ext cx="2423304" cy="158483"/>
          </a:xfrm>
          <a:custGeom>
            <a:avLst/>
            <a:gdLst/>
            <a:ahLst/>
            <a:cxnLst/>
            <a:rect l="l" t="t" r="r" b="b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1">
  <p:cSld name="CUSTOM_15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29"/>
          <p:cNvPicPr preferRelativeResize="0"/>
          <p:nvPr/>
        </p:nvPicPr>
        <p:blipFill rotWithShape="1">
          <a:blip r:embed="rId2">
            <a:alphaModFix/>
          </a:blip>
          <a:srcRect b="1562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352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9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40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3" name="Google Shape;173;p29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2">
  <p:cSld name="CUSTOM_16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3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3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352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30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40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8" name="Google Shape;178;p30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son Slide">
  <p:cSld name="CUSTOM_17">
    <p:bg>
      <p:bgPr>
        <a:solidFill>
          <a:srgbClr val="000000"/>
        </a:solidFill>
        <a:effectLst/>
      </p:bgPr>
    </p:bg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3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31"/>
          <p:cNvSpPr txBox="1"/>
          <p:nvPr/>
        </p:nvSpPr>
        <p:spPr>
          <a:xfrm>
            <a:off x="5581675" y="1952725"/>
            <a:ext cx="2409900" cy="16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Passionate developer, lover of pizza and cute little dogs. Previously at Acme Inc and Awesome Startup.</a:t>
            </a:r>
            <a:endParaRPr sz="18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82" name="Google Shape;182;p31"/>
          <p:cNvSpPr txBox="1"/>
          <p:nvPr/>
        </p:nvSpPr>
        <p:spPr>
          <a:xfrm>
            <a:off x="5581675" y="1095475"/>
            <a:ext cx="2409900" cy="9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Welcome</a:t>
            </a:r>
            <a:endParaRPr sz="14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John Coder</a:t>
            </a:r>
            <a:endParaRPr sz="24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white">
  <p:cSld name="CUSTOM_5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3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3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79949" y="2258699"/>
            <a:ext cx="2984101" cy="62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blue" type="titleOnly">
  <p:cSld name="TITLE_ONLY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3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79946" y="2257954"/>
            <a:ext cx="2984101" cy="627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nal Slide">
  <p:cSld name="CUSTOM_18">
    <p:bg>
      <p:bgPr>
        <a:solidFill>
          <a:srgbClr val="295269"/>
        </a:solid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4"/>
          <p:cNvSpPr/>
          <p:nvPr/>
        </p:nvSpPr>
        <p:spPr>
          <a:xfrm>
            <a:off x="469021" y="2179413"/>
            <a:ext cx="8210374" cy="784674"/>
          </a:xfrm>
          <a:custGeom>
            <a:avLst/>
            <a:gdLst/>
            <a:ahLst/>
            <a:cxnLst/>
            <a:rect l="l" t="t" r="r" b="b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" sz="56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THANKS!</a:t>
            </a:r>
            <a:endParaRPr sz="1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91" name="Google Shape;191;p34"/>
          <p:cNvSpPr/>
          <p:nvPr/>
        </p:nvSpPr>
        <p:spPr>
          <a:xfrm>
            <a:off x="2676525" y="3243775"/>
            <a:ext cx="3790948" cy="661554"/>
          </a:xfrm>
          <a:custGeom>
            <a:avLst/>
            <a:gdLst/>
            <a:ahLst/>
            <a:cxnLst/>
            <a:rect l="l" t="t" r="r" b="b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Zach Sims   </a:t>
            </a:r>
            <a:endParaRPr sz="14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@zsims   </a:t>
            </a:r>
            <a:endParaRPr sz="12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zach@codecademy.com</a:t>
            </a:r>
            <a:endParaRPr sz="12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92" name="Google Shape;192;p3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90566" y="1496600"/>
            <a:ext cx="1362880" cy="286626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34"/>
          <p:cNvSpPr/>
          <p:nvPr/>
        </p:nvSpPr>
        <p:spPr>
          <a:xfrm>
            <a:off x="2676525" y="4634425"/>
            <a:ext cx="3790948" cy="347274"/>
          </a:xfrm>
          <a:custGeom>
            <a:avLst/>
            <a:gdLst/>
            <a:ahLst/>
            <a:cxnLst/>
            <a:rect l="l" t="t" r="r" b="b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8CACB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C8CACB"/>
                </a:solidFill>
                <a:latin typeface="Dosis"/>
                <a:ea typeface="Dosis"/>
                <a:cs typeface="Dosis"/>
                <a:sym typeface="Dosis"/>
              </a:rPr>
              <a:t>WE’RE HIRING:</a:t>
            </a:r>
            <a:r>
              <a:rPr lang="en" sz="1200" b="0" i="0" u="none" strike="noStrike" cap="none">
                <a:solidFill>
                  <a:srgbClr val="F4F5F5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1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http://www.codecademy.com/about/jobs</a:t>
            </a:r>
            <a:endParaRPr sz="1200" b="0" i="0" u="none" strike="noStrike" cap="none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">
  <p:cSld name="CUSTOM_21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5" name="Google Shape;195;p35"/>
          <p:cNvCxnSpPr/>
          <p:nvPr/>
        </p:nvCxnSpPr>
        <p:spPr>
          <a:xfrm>
            <a:off x="3811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6" name="Google Shape;196;p35"/>
          <p:cNvSpPr txBox="1"/>
          <p:nvPr/>
        </p:nvSpPr>
        <p:spPr>
          <a:xfrm>
            <a:off x="4197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Q2</a:t>
            </a:r>
            <a:endParaRPr sz="9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7" name="Google Shape;197;p35"/>
          <p:cNvCxnSpPr/>
          <p:nvPr/>
        </p:nvCxnSpPr>
        <p:spPr>
          <a:xfrm>
            <a:off x="3202338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8" name="Google Shape;198;p35"/>
          <p:cNvSpPr txBox="1"/>
          <p:nvPr/>
        </p:nvSpPr>
        <p:spPr>
          <a:xfrm>
            <a:off x="3240913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Q3</a:t>
            </a:r>
            <a:endParaRPr sz="9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9" name="Google Shape;199;p35"/>
          <p:cNvCxnSpPr/>
          <p:nvPr/>
        </p:nvCxnSpPr>
        <p:spPr>
          <a:xfrm>
            <a:off x="60235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0" name="Google Shape;200;p35"/>
          <p:cNvSpPr txBox="1"/>
          <p:nvPr/>
        </p:nvSpPr>
        <p:spPr>
          <a:xfrm>
            <a:off x="60621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Q4</a:t>
            </a:r>
            <a:endParaRPr sz="9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1" name="Google Shape;201;p35"/>
          <p:cNvCxnSpPr/>
          <p:nvPr/>
        </p:nvCxnSpPr>
        <p:spPr>
          <a:xfrm>
            <a:off x="3811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2" name="Google Shape;202;p35"/>
          <p:cNvSpPr txBox="1"/>
          <p:nvPr/>
        </p:nvSpPr>
        <p:spPr>
          <a:xfrm>
            <a:off x="4197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July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3" name="Google Shape;203;p35"/>
          <p:cNvSpPr txBox="1"/>
          <p:nvPr/>
        </p:nvSpPr>
        <p:spPr>
          <a:xfrm>
            <a:off x="1365081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August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4" name="Google Shape;204;p35"/>
          <p:cNvCxnSpPr/>
          <p:nvPr/>
        </p:nvCxnSpPr>
        <p:spPr>
          <a:xfrm>
            <a:off x="1326506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5" name="Google Shape;205;p35"/>
          <p:cNvSpPr txBox="1"/>
          <p:nvPr/>
        </p:nvSpPr>
        <p:spPr>
          <a:xfrm>
            <a:off x="23122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September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6" name="Google Shape;206;p35"/>
          <p:cNvCxnSpPr/>
          <p:nvPr/>
        </p:nvCxnSpPr>
        <p:spPr>
          <a:xfrm>
            <a:off x="22736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7" name="Google Shape;207;p35"/>
          <p:cNvCxnSpPr/>
          <p:nvPr/>
        </p:nvCxnSpPr>
        <p:spPr>
          <a:xfrm>
            <a:off x="60235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8" name="Google Shape;208;p35"/>
          <p:cNvSpPr txBox="1"/>
          <p:nvPr/>
        </p:nvSpPr>
        <p:spPr>
          <a:xfrm>
            <a:off x="60621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January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9" name="Google Shape;209;p35"/>
          <p:cNvSpPr txBox="1"/>
          <p:nvPr/>
        </p:nvSpPr>
        <p:spPr>
          <a:xfrm>
            <a:off x="70074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February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0" name="Google Shape;210;p35"/>
          <p:cNvCxnSpPr/>
          <p:nvPr/>
        </p:nvCxnSpPr>
        <p:spPr>
          <a:xfrm>
            <a:off x="69689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1" name="Google Shape;211;p35"/>
          <p:cNvSpPr txBox="1"/>
          <p:nvPr/>
        </p:nvSpPr>
        <p:spPr>
          <a:xfrm>
            <a:off x="79546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March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2" name="Google Shape;212;p35"/>
          <p:cNvCxnSpPr/>
          <p:nvPr/>
        </p:nvCxnSpPr>
        <p:spPr>
          <a:xfrm>
            <a:off x="79160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3" name="Google Shape;213;p35"/>
          <p:cNvCxnSpPr/>
          <p:nvPr/>
        </p:nvCxnSpPr>
        <p:spPr>
          <a:xfrm>
            <a:off x="32023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4" name="Google Shape;214;p35"/>
          <p:cNvSpPr txBox="1"/>
          <p:nvPr/>
        </p:nvSpPr>
        <p:spPr>
          <a:xfrm>
            <a:off x="32409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October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15" name="Google Shape;215;p35"/>
          <p:cNvSpPr txBox="1"/>
          <p:nvPr/>
        </p:nvSpPr>
        <p:spPr>
          <a:xfrm>
            <a:off x="41862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November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6" name="Google Shape;216;p35"/>
          <p:cNvCxnSpPr/>
          <p:nvPr/>
        </p:nvCxnSpPr>
        <p:spPr>
          <a:xfrm>
            <a:off x="41477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7" name="Google Shape;217;p35"/>
          <p:cNvSpPr txBox="1"/>
          <p:nvPr/>
        </p:nvSpPr>
        <p:spPr>
          <a:xfrm>
            <a:off x="51334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December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8" name="Google Shape;218;p35"/>
          <p:cNvCxnSpPr/>
          <p:nvPr/>
        </p:nvCxnSpPr>
        <p:spPr>
          <a:xfrm>
            <a:off x="50948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9" name="Google Shape;219;p35"/>
          <p:cNvCxnSpPr/>
          <p:nvPr/>
        </p:nvCxnSpPr>
        <p:spPr>
          <a:xfrm>
            <a:off x="3202338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20" name="Google Shape;220;p35"/>
          <p:cNvCxnSpPr/>
          <p:nvPr/>
        </p:nvCxnSpPr>
        <p:spPr>
          <a:xfrm>
            <a:off x="60235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21" name="Google Shape;221;p35"/>
          <p:cNvCxnSpPr/>
          <p:nvPr/>
        </p:nvCxnSpPr>
        <p:spPr>
          <a:xfrm>
            <a:off x="3811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sp>
        <p:nvSpPr>
          <p:cNvPr id="222" name="Google Shape;222;p35"/>
          <p:cNvSpPr/>
          <p:nvPr/>
        </p:nvSpPr>
        <p:spPr>
          <a:xfrm>
            <a:off x="1326500" y="3228775"/>
            <a:ext cx="1881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Spec definition</a:t>
            </a:r>
            <a:endParaRPr sz="1000" b="0" i="0" u="none" strike="noStrike" cap="none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3" name="Google Shape;223;p35"/>
          <p:cNvSpPr/>
          <p:nvPr/>
        </p:nvSpPr>
        <p:spPr>
          <a:xfrm>
            <a:off x="3207925" y="3228775"/>
            <a:ext cx="28155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Evaluate, and build</a:t>
            </a:r>
            <a:endParaRPr sz="1000" b="0" i="0" u="none" strike="noStrike" cap="none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4" name="Google Shape;224;p35"/>
          <p:cNvSpPr/>
          <p:nvPr/>
        </p:nvSpPr>
        <p:spPr>
          <a:xfrm>
            <a:off x="6023552" y="34435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non-US app store?</a:t>
            </a:r>
            <a:endParaRPr sz="1000" b="0" i="0" u="none" strike="noStrike" cap="none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5" name="Google Shape;225;p35"/>
          <p:cNvSpPr/>
          <p:nvPr/>
        </p:nvSpPr>
        <p:spPr>
          <a:xfrm>
            <a:off x="1326450" y="1196281"/>
            <a:ext cx="22944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LTP 1+2 francine release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6" name="Google Shape;226;p35"/>
          <p:cNvSpPr/>
          <p:nvPr/>
        </p:nvSpPr>
        <p:spPr>
          <a:xfrm>
            <a:off x="3620852" y="1196281"/>
            <a:ext cx="11220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final release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7" name="Google Shape;227;p35"/>
          <p:cNvSpPr/>
          <p:nvPr/>
        </p:nvSpPr>
        <p:spPr>
          <a:xfrm>
            <a:off x="1326450" y="1501081"/>
            <a:ext cx="18813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HT: 100 interviews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8" name="Google Shape;228;p35"/>
          <p:cNvSpPr/>
          <p:nvPr/>
        </p:nvSpPr>
        <p:spPr>
          <a:xfrm>
            <a:off x="3210751" y="1501081"/>
            <a:ext cx="1391400" cy="3237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hireability funnel + integration?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9" name="Google Shape;229;p35"/>
          <p:cNvSpPr/>
          <p:nvPr/>
        </p:nvSpPr>
        <p:spPr>
          <a:xfrm>
            <a:off x="1326450" y="2255231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Peer Code Review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0" name="Google Shape;230;p35"/>
          <p:cNvSpPr/>
          <p:nvPr/>
        </p:nvSpPr>
        <p:spPr>
          <a:xfrm>
            <a:off x="1326450" y="2552106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Guidance Counselor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1" name="Google Shape;231;p35"/>
          <p:cNvSpPr/>
          <p:nvPr/>
        </p:nvSpPr>
        <p:spPr>
          <a:xfrm>
            <a:off x="7313577" y="32287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Deliver to US app store</a:t>
            </a:r>
            <a:endParaRPr sz="1000" b="0" i="0" u="none" strike="noStrike" cap="none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32" name="Google Shape;232;p35"/>
          <p:cNvCxnSpPr/>
          <p:nvPr/>
        </p:nvCxnSpPr>
        <p:spPr>
          <a:xfrm>
            <a:off x="8813875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sp>
        <p:nvSpPr>
          <p:cNvPr id="233" name="Google Shape;233;p35"/>
          <p:cNvSpPr/>
          <p:nvPr/>
        </p:nvSpPr>
        <p:spPr>
          <a:xfrm>
            <a:off x="6216263" y="641550"/>
            <a:ext cx="142500" cy="142500"/>
          </a:xfrm>
          <a:prstGeom prst="rect">
            <a:avLst/>
          </a:prstGeom>
          <a:solidFill>
            <a:srgbClr val="2952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35"/>
          <p:cNvSpPr txBox="1"/>
          <p:nvPr/>
        </p:nvSpPr>
        <p:spPr>
          <a:xfrm>
            <a:off x="6327286" y="536775"/>
            <a:ext cx="9723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LTP3</a:t>
            </a:r>
            <a:endParaRPr sz="11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5" name="Google Shape;235;p35"/>
          <p:cNvSpPr txBox="1"/>
          <p:nvPr/>
        </p:nvSpPr>
        <p:spPr>
          <a:xfrm>
            <a:off x="7040238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Community + $</a:t>
            </a:r>
            <a:endParaRPr sz="1100" b="0" i="0" u="none" strike="noStrike" cap="none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6" name="Google Shape;236;p35"/>
          <p:cNvSpPr/>
          <p:nvPr/>
        </p:nvSpPr>
        <p:spPr>
          <a:xfrm>
            <a:off x="6929213" y="641550"/>
            <a:ext cx="142500" cy="142500"/>
          </a:xfrm>
          <a:prstGeom prst="rect">
            <a:avLst/>
          </a:prstGeom>
          <a:solidFill>
            <a:srgbClr val="6AB1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35"/>
          <p:cNvSpPr txBox="1"/>
          <p:nvPr/>
        </p:nvSpPr>
        <p:spPr>
          <a:xfrm>
            <a:off x="8301731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40D7C1"/>
                </a:solidFill>
                <a:latin typeface="Dosis"/>
                <a:ea typeface="Dosis"/>
                <a:cs typeface="Dosis"/>
                <a:sym typeface="Dosis"/>
              </a:rPr>
              <a:t>Mobile</a:t>
            </a:r>
            <a:endParaRPr sz="1100" b="0" i="0" u="none" strike="noStrike" cap="none">
              <a:solidFill>
                <a:srgbClr val="40D7C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8" name="Google Shape;238;p35"/>
          <p:cNvSpPr/>
          <p:nvPr/>
        </p:nvSpPr>
        <p:spPr>
          <a:xfrm>
            <a:off x="8190706" y="641550"/>
            <a:ext cx="142500" cy="142500"/>
          </a:xfrm>
          <a:prstGeom prst="rect">
            <a:avLst/>
          </a:prstGeom>
          <a:solidFill>
            <a:srgbClr val="40D7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39" name="Google Shape;239;p35"/>
          <p:cNvCxnSpPr/>
          <p:nvPr/>
        </p:nvCxnSpPr>
        <p:spPr>
          <a:xfrm>
            <a:off x="381150" y="38495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40" name="Google Shape;240;p35"/>
          <p:cNvCxnSpPr/>
          <p:nvPr/>
        </p:nvCxnSpPr>
        <p:spPr>
          <a:xfrm>
            <a:off x="381150" y="9773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41" name="Google Shape;241;p35"/>
          <p:cNvCxnSpPr/>
          <p:nvPr/>
        </p:nvCxnSpPr>
        <p:spPr>
          <a:xfrm>
            <a:off x="381150" y="201787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42" name="Google Shape;242;p35"/>
          <p:cNvCxnSpPr/>
          <p:nvPr/>
        </p:nvCxnSpPr>
        <p:spPr>
          <a:xfrm>
            <a:off x="381150" y="2987150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9" name="Google Shape;249;p3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50" name="Google Shape;250;p3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8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53" name="Google Shape;253;p38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54" name="Google Shape;254;p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9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57" name="Google Shape;257;p3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0" name="Google Shape;260;p4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1" name="Google Shape;261;p40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2" name="Google Shape;262;p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4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5" name="Google Shape;265;p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2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8" name="Google Shape;268;p42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9" name="Google Shape;269;p4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72" name="Google Shape;272;p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44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76" name="Google Shape;276;p44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77" name="Google Shape;277;p44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8" name="Google Shape;278;p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5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281" name="Google Shape;281;p4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6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84" name="Google Shape;284;p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85" name="Google Shape;285;p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5" name="Google Shape;245;p3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6" name="Google Shape;246;p3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5269"/>
        </a:solidFill>
        <a:effectLst/>
      </p:bgPr>
    </p:bg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8"/>
          <p:cNvSpPr/>
          <p:nvPr/>
        </p:nvSpPr>
        <p:spPr>
          <a:xfrm>
            <a:off x="466825" y="1348987"/>
            <a:ext cx="8210374" cy="3206574"/>
          </a:xfrm>
          <a:custGeom>
            <a:avLst/>
            <a:gdLst/>
            <a:ahLst/>
            <a:cxnLst/>
            <a:rect l="l" t="t" r="r" b="b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" sz="5600" dirty="0" smtClean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Codeflix</a:t>
            </a:r>
            <a:endParaRPr sz="1200" b="0" i="0" u="none" strike="noStrike" cap="none" dirty="0" smtClean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r-TR" sz="2800" dirty="0" smtClean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Churn Rates - </a:t>
            </a:r>
            <a:r>
              <a:rPr lang="en" sz="2800" b="0" i="0" u="none" strike="noStrike" cap="none" dirty="0" smtClean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Analyze Data with SQL</a:t>
            </a:r>
            <a:endParaRPr sz="2800" b="0" i="0" u="none" strike="noStrike" cap="none" dirty="0" smtClean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r-TR" sz="2800" dirty="0" smtClean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Fırat Olçum</a:t>
            </a:r>
            <a:endParaRPr sz="2800" b="0" i="0" u="none" strike="noStrike" cap="none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r-TR" sz="2800" dirty="0" smtClean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03-07</a:t>
            </a:r>
            <a:r>
              <a:rPr lang="tr-TR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-</a:t>
            </a:r>
            <a:r>
              <a:rPr lang="en" sz="2800" dirty="0" smtClean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20</a:t>
            </a:r>
            <a:r>
              <a:rPr lang="tr-TR" sz="2800" dirty="0" smtClean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22</a:t>
            </a:r>
            <a:endParaRPr sz="2800" b="0" i="0" u="none" strike="noStrike" cap="none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pic>
        <p:nvPicPr>
          <p:cNvPr id="293" name="Google Shape;293;p4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6824" y="661700"/>
            <a:ext cx="2024775" cy="425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58"/>
          <p:cNvSpPr txBox="1"/>
          <p:nvPr/>
        </p:nvSpPr>
        <p:spPr>
          <a:xfrm>
            <a:off x="177975" y="292625"/>
            <a:ext cx="8872025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tr-TR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r>
              <a:rPr lang="en" sz="2400" b="1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.2 </a:t>
            </a: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Get Familiar with the Codeflix data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8" name="Google Shape;348;p58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</a:t>
            </a:r>
            <a:endParaRPr lang="tr-TR" sz="900" dirty="0" smtClean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tr-TR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tr-TR" sz="900" dirty="0" smtClean="0"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MIN(</a:t>
            </a:r>
            <a:r>
              <a:rPr lang="en-US" sz="900" dirty="0" err="1" smtClean="0">
                <a:latin typeface="Courier New"/>
                <a:ea typeface="Courier New"/>
                <a:cs typeface="Courier New"/>
                <a:sym typeface="Courier New"/>
              </a:rPr>
              <a:t>subscription_start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AS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start_date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r-TR" sz="900" dirty="0" smtClean="0">
                <a:latin typeface="Courier New"/>
                <a:ea typeface="Courier New"/>
                <a:cs typeface="Courier New"/>
                <a:sym typeface="Courier New"/>
              </a:rPr>
              <a:t>  </a:t>
            </a:r>
            <a:endParaRPr lang="tr-TR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tr-TR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tr-TR" sz="900" dirty="0" smtClean="0"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MAX(</a:t>
            </a:r>
            <a:r>
              <a:rPr lang="en-US" sz="900" dirty="0" err="1" smtClean="0">
                <a:latin typeface="Courier New"/>
                <a:ea typeface="Courier New"/>
                <a:cs typeface="Courier New"/>
                <a:sym typeface="Courier New"/>
              </a:rPr>
              <a:t>subscription_start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AS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end_date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endParaRPr lang="tr-TR" sz="900" dirty="0" smtClean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tr-TR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tr-TR" sz="900" dirty="0" smtClean="0"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900" dirty="0" err="1" smtClean="0">
                <a:latin typeface="Courier New"/>
                <a:ea typeface="Courier New"/>
                <a:cs typeface="Courier New"/>
                <a:sym typeface="Courier New"/>
              </a:rPr>
              <a:t>Codeflix_Subscriptions</a:t>
            </a:r>
            <a:r>
              <a:rPr lang="tr-TR" sz="900" dirty="0" smtClean="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9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49" name="Google Shape;349;p58"/>
          <p:cNvSpPr txBox="1"/>
          <p:nvPr/>
        </p:nvSpPr>
        <p:spPr>
          <a:xfrm>
            <a:off x="177975" y="1201325"/>
            <a:ext cx="4920900" cy="21072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300" b="1" dirty="0">
                <a:solidFill>
                  <a:schemeClr val="tx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 will determine the range of months of data provided. I will look which months will I be able to calculate churn</a:t>
            </a:r>
            <a:r>
              <a:rPr lang="en-US" sz="1300" b="1" dirty="0" smtClean="0">
                <a:solidFill>
                  <a:schemeClr val="tx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.</a:t>
            </a:r>
            <a:endParaRPr lang="tr-TR" sz="1300" b="1" dirty="0" smtClean="0">
              <a:solidFill>
                <a:schemeClr val="tx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sz="1200" dirty="0" smtClean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smtClean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Data </a:t>
            </a:r>
            <a:r>
              <a:rPr lang="en" sz="1200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has a start date range of 2016-12-01 to 2016-03-30. I will be able to calculate churn only for January, February, and March. December doesn’t have any active users since a user is defined as active if they signed up before the first of the month. There are also no cancelled users in December since Codeflix requires a minimum 31 day subscription.</a:t>
            </a:r>
            <a:endParaRPr sz="1200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0" i="0" u="none" strike="noStrike" cap="none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4859878"/>
              </p:ext>
            </p:extLst>
          </p:nvPr>
        </p:nvGraphicFramePr>
        <p:xfrm>
          <a:off x="177973" y="3387725"/>
          <a:ext cx="2194686" cy="752275"/>
        </p:xfrm>
        <a:graphic>
          <a:graphicData uri="http://schemas.openxmlformats.org/drawingml/2006/table">
            <a:tbl>
              <a:tblPr>
                <a:noFill/>
                <a:tableStyleId>{27DED9B0-7843-4F18-B1FD-E010EC1AF518}</a:tableStyleId>
              </a:tblPr>
              <a:tblGrid>
                <a:gridCol w="1097343"/>
                <a:gridCol w="1097343"/>
              </a:tblGrid>
              <a:tr h="4168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tr-TR" sz="1000" b="1" u="none" strike="noStrike" cap="none" dirty="0" smtClean="0">
                          <a:solidFill>
                            <a:srgbClr val="FFFFFF"/>
                          </a:solidFill>
                        </a:rPr>
                        <a:t>start_date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3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tr-TR" sz="1000" b="1" u="none" strike="noStrike" cap="none" dirty="0" smtClean="0">
                          <a:solidFill>
                            <a:srgbClr val="FFFFFF"/>
                          </a:solidFill>
                        </a:rPr>
                        <a:t>end_date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350"/>
                      </a:srgbClr>
                    </a:solidFill>
                  </a:tcPr>
                </a:tc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 dirty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2016-12-01</a:t>
                      </a:r>
                    </a:p>
                  </a:txBody>
                  <a:tcPr marL="19050" marR="19050" marT="19050" marB="1905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 dirty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2017-03-30</a:t>
                      </a:r>
                    </a:p>
                  </a:txBody>
                  <a:tcPr marL="19050" marR="19050" marT="19050" marB="1905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59"/>
          <p:cNvSpPr txBox="1"/>
          <p:nvPr/>
        </p:nvSpPr>
        <p:spPr>
          <a:xfrm>
            <a:off x="177975" y="292625"/>
            <a:ext cx="8872025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tr-TR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r>
              <a:rPr lang="en" sz="2400" b="1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.3 </a:t>
            </a: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Calculate Churn for Each Segment: Create a Months Table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6" name="Google Shape;356;p59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CREATE TABLE months AS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tr-TR" sz="900" dirty="0" smtClean="0"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'2017-01-01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 AS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'2017-01-31' AS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UNION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'2017-02-01' AS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'2017-02-28' AS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UNION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'2017-03-01' AS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'2017-03-31' AS </a:t>
            </a:r>
            <a:r>
              <a:rPr lang="en-US" sz="900" dirty="0" err="1" smtClean="0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r>
              <a:rPr lang="tr-TR" sz="900" dirty="0" smtClean="0">
                <a:latin typeface="Courier New"/>
                <a:ea typeface="Courier New"/>
                <a:cs typeface="Courier New"/>
                <a:sym typeface="Courier New"/>
              </a:rPr>
              <a:t>;</a:t>
            </a:r>
          </a:p>
          <a:p>
            <a:pPr lvl="0">
              <a:buClr>
                <a:schemeClr val="dk1"/>
              </a:buClr>
              <a:buSzPts val="1100"/>
            </a:pPr>
            <a:endParaRPr lang="tr-TR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*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months</a:t>
            </a:r>
            <a:r>
              <a:rPr lang="tr-TR" sz="900" dirty="0" smtClean="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9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57" name="Google Shape;357;p59"/>
          <p:cNvSpPr txBox="1"/>
          <p:nvPr/>
        </p:nvSpPr>
        <p:spPr>
          <a:xfrm>
            <a:off x="177975" y="1201325"/>
            <a:ext cx="4920900" cy="18330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just">
              <a:lnSpc>
                <a:spcPct val="115000"/>
              </a:lnSpc>
            </a:pPr>
            <a:r>
              <a:rPr lang="en-US" sz="1200" dirty="0"/>
              <a:t>Our churn calculation uses the first day as a cutoff for subscribers and the last day as a cutoff for </a:t>
            </a:r>
            <a:r>
              <a:rPr lang="en-US" sz="1200" dirty="0" smtClean="0"/>
              <a:t>cancellations.</a:t>
            </a:r>
            <a:r>
              <a:rPr lang="tr-TR" sz="1200" dirty="0"/>
              <a:t> </a:t>
            </a:r>
            <a:r>
              <a:rPr lang="tr-TR" sz="1200" dirty="0" smtClean="0"/>
              <a:t>I will</a:t>
            </a:r>
            <a:r>
              <a:rPr lang="en-US" sz="1200" dirty="0" smtClean="0"/>
              <a:t> </a:t>
            </a:r>
            <a:r>
              <a:rPr lang="en-US" sz="1200" dirty="0"/>
              <a:t>need the first and last day of each </a:t>
            </a:r>
            <a:r>
              <a:rPr lang="en-US" sz="1200" dirty="0" smtClean="0"/>
              <a:t>month.</a:t>
            </a:r>
            <a:r>
              <a:rPr lang="tr-TR" sz="1200" dirty="0">
                <a:solidFill>
                  <a:schemeClr val="dk1"/>
                </a:solidFill>
                <a:latin typeface="Roboto"/>
                <a:ea typeface="Roboto"/>
                <a:sym typeface="Roboto"/>
              </a:rPr>
              <a:t> </a:t>
            </a:r>
            <a:r>
              <a:rPr lang="tr-TR" sz="1200" dirty="0" smtClean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 will c</a:t>
            </a:r>
            <a:r>
              <a:rPr lang="en" sz="1200" dirty="0" smtClean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reat</a:t>
            </a:r>
            <a:r>
              <a:rPr lang="tr-TR" sz="1200" dirty="0" smtClean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</a:t>
            </a:r>
            <a:r>
              <a:rPr lang="en" sz="1200" dirty="0" smtClean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table </a:t>
            </a:r>
            <a:r>
              <a:rPr lang="en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of months in order to make a comparison in the next few steps.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5193861"/>
              </p:ext>
            </p:extLst>
          </p:nvPr>
        </p:nvGraphicFramePr>
        <p:xfrm>
          <a:off x="177975" y="3172573"/>
          <a:ext cx="2194686" cy="1423225"/>
        </p:xfrm>
        <a:graphic>
          <a:graphicData uri="http://schemas.openxmlformats.org/drawingml/2006/table">
            <a:tbl>
              <a:tblPr>
                <a:noFill/>
                <a:tableStyleId>{27DED9B0-7843-4F18-B1FD-E010EC1AF518}</a:tableStyleId>
              </a:tblPr>
              <a:tblGrid>
                <a:gridCol w="1097343"/>
                <a:gridCol w="1097343"/>
              </a:tblGrid>
              <a:tr h="4168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tr-TR" sz="1000" b="1" u="none" strike="noStrike" cap="none" dirty="0" smtClean="0">
                          <a:solidFill>
                            <a:srgbClr val="FFFFFF"/>
                          </a:solidFill>
                        </a:rPr>
                        <a:t>first_day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3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tr-TR" sz="1000" b="1" u="none" strike="noStrike" cap="none" dirty="0" smtClean="0">
                          <a:solidFill>
                            <a:srgbClr val="FFFFFF"/>
                          </a:solidFill>
                        </a:rPr>
                        <a:t>last_day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350"/>
                      </a:srgbClr>
                    </a:solidFill>
                  </a:tcPr>
                </a:tc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 dirty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2017-01-01</a:t>
                      </a:r>
                    </a:p>
                  </a:txBody>
                  <a:tcPr marL="19050" marR="19050" marT="19050" marB="1905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2017-01-31</a:t>
                      </a:r>
                    </a:p>
                  </a:txBody>
                  <a:tcPr marL="19050" marR="19050" marT="19050" marB="1905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 dirty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2017-02-01</a:t>
                      </a:r>
                    </a:p>
                  </a:txBody>
                  <a:tcPr marL="19050" marR="19050" marT="19050" marB="1905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 dirty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2017-02-28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2017-03-01</a:t>
                      </a:r>
                    </a:p>
                  </a:txBody>
                  <a:tcPr marL="19050" marR="19050" marT="19050" marB="1905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 dirty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2017-03-31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60"/>
          <p:cNvSpPr txBox="1"/>
          <p:nvPr/>
        </p:nvSpPr>
        <p:spPr>
          <a:xfrm>
            <a:off x="177975" y="292625"/>
            <a:ext cx="8872025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tr-TR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r>
              <a:rPr lang="en" sz="2400" b="1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.4 </a:t>
            </a: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Calculate Churn for Each Segment: Cross Join subscriptions to months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4" name="Google Shape;364;p60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CREATE TABLE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cross_join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*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Codeflix_Subscriptions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CROSS JOIN months</a:t>
            </a:r>
          </a:p>
          <a:p>
            <a:pPr lvl="0">
              <a:buClr>
                <a:schemeClr val="dk1"/>
              </a:buClr>
              <a:buSzPts val="1100"/>
            </a:pP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*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cross_join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r-TR" sz="900" dirty="0" smtClean="0">
                <a:latin typeface="Courier New"/>
                <a:ea typeface="Courier New"/>
                <a:cs typeface="Courier New"/>
                <a:sym typeface="Courier New"/>
              </a:rPr>
              <a:t>LIMIT 6;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9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65" name="Google Shape;365;p60"/>
          <p:cNvSpPr txBox="1"/>
          <p:nvPr/>
        </p:nvSpPr>
        <p:spPr>
          <a:xfrm>
            <a:off x="177975" y="1201325"/>
            <a:ext cx="4920900" cy="9165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r-TR" sz="1200" dirty="0" smtClean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 will create </a:t>
            </a:r>
            <a:r>
              <a:rPr lang="en" sz="1200" dirty="0" smtClean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 </a:t>
            </a:r>
            <a:r>
              <a:rPr lang="en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table with all possible combinations to set up a comparison that determines what month start dates and end dates fall into.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2079008"/>
              </p:ext>
            </p:extLst>
          </p:nvPr>
        </p:nvGraphicFramePr>
        <p:xfrm>
          <a:off x="177975" y="2294032"/>
          <a:ext cx="4920900" cy="2500500"/>
        </p:xfrm>
        <a:graphic>
          <a:graphicData uri="http://schemas.openxmlformats.org/drawingml/2006/table">
            <a:tbl>
              <a:tblPr>
                <a:noFill/>
                <a:tableStyleId>{27DED9B0-7843-4F18-B1FD-E010EC1AF518}</a:tableStyleId>
              </a:tblPr>
              <a:tblGrid>
                <a:gridCol w="330025"/>
                <a:gridCol w="1010024"/>
                <a:gridCol w="1326776"/>
                <a:gridCol w="741082"/>
                <a:gridCol w="776942"/>
                <a:gridCol w="736051"/>
              </a:tblGrid>
              <a:tr h="4168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tr-TR" sz="1000" b="1" u="none" strike="noStrike" cap="none" dirty="0" smtClean="0">
                          <a:solidFill>
                            <a:srgbClr val="FFFFFF"/>
                          </a:solidFill>
                        </a:rPr>
                        <a:t>id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3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tr-TR" sz="1000" b="1" u="none" strike="noStrike" cap="none" dirty="0" smtClean="0">
                          <a:solidFill>
                            <a:srgbClr val="FFFFFF"/>
                          </a:solidFill>
                        </a:rPr>
                        <a:t>subscription_start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3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tr-TR" sz="1000" b="1" u="none" strike="noStrike" cap="none" dirty="0" smtClean="0">
                          <a:solidFill>
                            <a:srgbClr val="FFFFFF"/>
                          </a:solidFill>
                        </a:rPr>
                        <a:t>subscription_end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3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tr-TR" sz="1000" b="1" u="none" strike="noStrike" cap="none" dirty="0" smtClean="0">
                          <a:solidFill>
                            <a:srgbClr val="FFFFFF"/>
                          </a:solidFill>
                        </a:rPr>
                        <a:t>segment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3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tr-TR" sz="1000" b="1" u="none" strike="noStrike" cap="none" dirty="0" smtClean="0">
                          <a:solidFill>
                            <a:srgbClr val="FFFFFF"/>
                          </a:solidFill>
                        </a:rPr>
                        <a:t>first_day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3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tr-TR" sz="1000" b="1" u="none" strike="noStrike" cap="none" dirty="0" smtClean="0">
                          <a:solidFill>
                            <a:srgbClr val="FFFFFF"/>
                          </a:solidFill>
                        </a:rPr>
                        <a:t>last_day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350"/>
                      </a:srgbClr>
                    </a:solidFill>
                  </a:tcPr>
                </a:tc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 dirty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1</a:t>
                      </a:r>
                    </a:p>
                  </a:txBody>
                  <a:tcPr marL="19050" marR="19050" marT="19050" marB="1905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 dirty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2016-12-01</a:t>
                      </a:r>
                    </a:p>
                  </a:txBody>
                  <a:tcPr marL="19050" marR="19050" marT="19050" marB="1905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2017-02-01</a:t>
                      </a:r>
                    </a:p>
                  </a:txBody>
                  <a:tcPr marL="19050" marR="19050" marT="19050" marB="1905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87</a:t>
                      </a:r>
                    </a:p>
                  </a:txBody>
                  <a:tcPr marL="19050" marR="19050" marT="19050" marB="1905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2017-01-01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2017-01-31</a:t>
                      </a:r>
                    </a:p>
                  </a:txBody>
                  <a:tcPr marL="19050" marR="19050" marT="19050" marB="1905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 dirty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1</a:t>
                      </a:r>
                    </a:p>
                  </a:txBody>
                  <a:tcPr marL="19050" marR="19050" marT="19050" marB="1905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 dirty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2016-12-01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 dirty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2017-02-01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87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2017-02-01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2017-02-28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1</a:t>
                      </a:r>
                    </a:p>
                  </a:txBody>
                  <a:tcPr marL="19050" marR="19050" marT="19050" marB="1905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2016-12-01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 dirty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2017-02-01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 dirty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87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2017-03-01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2017-03-31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2</a:t>
                      </a:r>
                    </a:p>
                  </a:txBody>
                  <a:tcPr marL="19050" marR="19050" marT="19050" marB="1905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2016-12-01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2017-01-24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 dirty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87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 dirty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2017-01-01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2017-01-31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2</a:t>
                      </a:r>
                    </a:p>
                  </a:txBody>
                  <a:tcPr marL="19050" marR="19050" marT="19050" marB="1905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2016-12-01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2017-01-24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87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 dirty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2017-02-01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2017-02-28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2</a:t>
                      </a:r>
                    </a:p>
                  </a:txBody>
                  <a:tcPr marL="19050" marR="19050" marT="19050" marB="1905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2016-12-01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2017-01-24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87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 dirty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2017-03-01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 dirty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2017-03-31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61"/>
          <p:cNvSpPr txBox="1"/>
          <p:nvPr/>
        </p:nvSpPr>
        <p:spPr>
          <a:xfrm>
            <a:off x="177975" y="292625"/>
            <a:ext cx="8872025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tr-TR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r>
              <a:rPr lang="en" sz="2400" b="1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.5 </a:t>
            </a: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Calculate Churn for Each Segment: Create status table with </a:t>
            </a:r>
            <a:r>
              <a:rPr lang="en" sz="2400" b="1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active</a:t>
            </a:r>
            <a:r>
              <a:rPr lang="tr-TR" sz="2400" b="1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 and canceled</a:t>
            </a:r>
            <a:r>
              <a:rPr lang="en" sz="2400" b="1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columns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2" name="Google Shape;372;p61"/>
          <p:cNvSpPr txBox="1"/>
          <p:nvPr/>
        </p:nvSpPr>
        <p:spPr>
          <a:xfrm>
            <a:off x="5179100" y="1201325"/>
            <a:ext cx="3870900" cy="381891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tr-TR" sz="900" dirty="0" smtClean="0">
                <a:latin typeface="Courier New"/>
                <a:ea typeface="Courier New"/>
                <a:cs typeface="Courier New"/>
                <a:sym typeface="Courier New"/>
              </a:rPr>
              <a:t>CREATE TABLE status_table AS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SELECT </a:t>
            </a:r>
            <a:endParaRPr lang="tr-TR" sz="900" dirty="0" smtClean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tr-TR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tr-TR" sz="900" dirty="0" smtClean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tr-TR" sz="900" dirty="0" smtClean="0"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900" dirty="0" err="1" smtClean="0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AS month,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tr-TR" sz="900" dirty="0" smtClean="0"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CASE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tr-TR" sz="900" dirty="0" smtClean="0"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WHEN 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segment=87 AND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subscription_start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&lt;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tr-TR" sz="900" dirty="0" smtClean="0"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endParaRPr lang="tr-TR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tr-TR" sz="900" dirty="0" smtClean="0">
                <a:latin typeface="Courier New"/>
                <a:ea typeface="Courier New"/>
                <a:cs typeface="Courier New"/>
                <a:sym typeface="Courier New"/>
              </a:rPr>
              <a:t>         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AND 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&gt;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OR  </a:t>
            </a:r>
            <a:r>
              <a:rPr lang="tr-TR" sz="900" dirty="0" smtClean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lang="tr-TR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tr-TR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tr-TR" sz="900" dirty="0" smtClean="0"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-US" sz="900" dirty="0" err="1" smtClean="0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IS NULL) THEN 1 ELSE 0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tr-TR" sz="900" dirty="0" smtClean="0"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END 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AS is_active_87,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tr-TR" sz="900" dirty="0" smtClean="0"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CASE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tr-TR" sz="900" dirty="0" smtClean="0"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WHEN 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segment=87 AND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BETWEEN </a:t>
            </a:r>
            <a:r>
              <a:rPr lang="tr-TR" sz="900" dirty="0" smtClean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lang="tr-TR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tr-TR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tr-TR" sz="900" dirty="0" smtClean="0"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-US" sz="900" dirty="0" err="1" smtClean="0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AND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THEN 1 ELSE 0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tr-TR" sz="900" dirty="0" smtClean="0"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END 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AS is_canceled_87,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tr-TR" sz="900" dirty="0" smtClean="0"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CASE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tr-TR" sz="900" dirty="0" smtClean="0"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WHEN 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segment=30 AND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subscription_start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&lt;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tr-TR" sz="900" dirty="0" smtClean="0">
                <a:latin typeface="Courier New"/>
                <a:ea typeface="Courier New"/>
                <a:cs typeface="Courier New"/>
                <a:sym typeface="Courier New"/>
              </a:rPr>
              <a:t>  </a:t>
            </a:r>
            <a:endParaRPr lang="tr-TR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tr-TR" sz="900" dirty="0" smtClean="0">
                <a:latin typeface="Courier New"/>
                <a:ea typeface="Courier New"/>
                <a:cs typeface="Courier New"/>
                <a:sym typeface="Courier New"/>
              </a:rPr>
              <a:t>         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AND 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&gt;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OR </a:t>
            </a:r>
            <a:r>
              <a:rPr lang="tr-TR" sz="900" dirty="0" smtClean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lang="tr-TR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tr-TR" sz="900" dirty="0" smtClean="0">
                <a:latin typeface="Courier New"/>
                <a:ea typeface="Courier New"/>
                <a:cs typeface="Courier New"/>
                <a:sym typeface="Courier New"/>
              </a:rPr>
              <a:t>         </a:t>
            </a:r>
            <a:r>
              <a:rPr lang="en-US" sz="900" dirty="0" err="1" smtClean="0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IS NULL) THEN 1 ELSE 0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tr-TR" sz="900" dirty="0" smtClean="0"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END 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AS is_active_30,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tr-TR" sz="900" dirty="0" smtClean="0"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CASE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tr-TR" sz="900" dirty="0" smtClean="0"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WHEN 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segment=30 AND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BETWEEN </a:t>
            </a:r>
            <a:r>
              <a:rPr lang="tr-TR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tr-TR" sz="900" dirty="0" smtClean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lang="tr-TR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tr-TR" sz="900" dirty="0" smtClean="0">
                <a:latin typeface="Courier New"/>
                <a:ea typeface="Courier New"/>
                <a:cs typeface="Courier New"/>
                <a:sym typeface="Courier New"/>
              </a:rPr>
              <a:t>         </a:t>
            </a:r>
            <a:r>
              <a:rPr lang="en-US" sz="900" dirty="0" err="1" smtClean="0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AND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THEN 1 ELSE 0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tr-TR" sz="900" dirty="0" smtClean="0"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END 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AS is_canceled_30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US" sz="900" dirty="0" err="1" smtClean="0">
                <a:latin typeface="Courier New"/>
                <a:ea typeface="Courier New"/>
                <a:cs typeface="Courier New"/>
                <a:sym typeface="Courier New"/>
              </a:rPr>
              <a:t>cross_join</a:t>
            </a:r>
            <a:r>
              <a:rPr lang="tr-TR" sz="900" dirty="0" smtClean="0">
                <a:latin typeface="Courier New"/>
                <a:ea typeface="Courier New"/>
                <a:cs typeface="Courier New"/>
                <a:sym typeface="Courier New"/>
              </a:rPr>
              <a:t>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tr-TR" sz="900" dirty="0" smtClean="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r-TR" sz="900" dirty="0" smtClean="0">
                <a:latin typeface="Courier New"/>
                <a:ea typeface="Courier New"/>
                <a:cs typeface="Courier New"/>
                <a:sym typeface="Courier New"/>
              </a:rPr>
              <a:t>SELECT *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r-TR" sz="900" dirty="0" smtClean="0">
                <a:latin typeface="Courier New"/>
                <a:ea typeface="Courier New"/>
                <a:cs typeface="Courier New"/>
                <a:sym typeface="Courier New"/>
              </a:rPr>
              <a:t>FROM status_table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r-TR" sz="900" dirty="0" smtClean="0">
                <a:latin typeface="Courier New"/>
                <a:ea typeface="Courier New"/>
                <a:cs typeface="Courier New"/>
                <a:sym typeface="Courier New"/>
              </a:rPr>
              <a:t>LIMIT 6;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9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73" name="Google Shape;373;p61"/>
          <p:cNvSpPr txBox="1"/>
          <p:nvPr/>
        </p:nvSpPr>
        <p:spPr>
          <a:xfrm>
            <a:off x="177975" y="1201325"/>
            <a:ext cx="4920900" cy="9165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just">
              <a:lnSpc>
                <a:spcPct val="115000"/>
              </a:lnSpc>
            </a:pPr>
            <a:r>
              <a:rPr lang="en-US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 will generate a table that shows whether or not the user was active or canceled in that particular month. I will add columns to count indicate which segment the user is in segment 37 or segment 80.</a:t>
            </a: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5166403"/>
              </p:ext>
            </p:extLst>
          </p:nvPr>
        </p:nvGraphicFramePr>
        <p:xfrm>
          <a:off x="177975" y="2294032"/>
          <a:ext cx="4920900" cy="2500500"/>
        </p:xfrm>
        <a:graphic>
          <a:graphicData uri="http://schemas.openxmlformats.org/drawingml/2006/table">
            <a:tbl>
              <a:tblPr>
                <a:noFill/>
                <a:tableStyleId>{27DED9B0-7843-4F18-B1FD-E010EC1AF518}</a:tableStyleId>
              </a:tblPr>
              <a:tblGrid>
                <a:gridCol w="330025"/>
                <a:gridCol w="782918"/>
                <a:gridCol w="818776"/>
                <a:gridCol w="1135530"/>
                <a:gridCol w="735105"/>
                <a:gridCol w="1118546"/>
              </a:tblGrid>
              <a:tr h="4168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tr-TR" sz="1000" b="1" u="none" strike="noStrike" cap="none" dirty="0" smtClean="0">
                          <a:solidFill>
                            <a:srgbClr val="FFFFFF"/>
                          </a:solidFill>
                        </a:rPr>
                        <a:t>id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3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tr-TR" sz="1000" b="1" u="none" strike="noStrike" cap="none" dirty="0" smtClean="0">
                          <a:solidFill>
                            <a:srgbClr val="FFFFFF"/>
                          </a:solidFill>
                        </a:rPr>
                        <a:t>month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3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tr-TR" sz="1000" b="1" u="none" strike="noStrike" cap="none" dirty="0" smtClean="0">
                          <a:solidFill>
                            <a:srgbClr val="FFFFFF"/>
                          </a:solidFill>
                        </a:rPr>
                        <a:t>is_active_87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3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tr-TR" sz="1000" b="1" u="none" strike="noStrike" cap="none" dirty="0" smtClean="0">
                          <a:solidFill>
                            <a:srgbClr val="FFFFFF"/>
                          </a:solidFill>
                        </a:rPr>
                        <a:t>is_canceled_87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3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tr-TR" sz="1000" b="1" u="none" strike="noStrike" cap="none" dirty="0" smtClean="0">
                          <a:solidFill>
                            <a:srgbClr val="FFFFFF"/>
                          </a:solidFill>
                        </a:rPr>
                        <a:t>is_active_30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3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tr-TR" sz="1000" b="1" u="none" strike="noStrike" cap="none" dirty="0" smtClean="0">
                          <a:solidFill>
                            <a:srgbClr val="FFFFFF"/>
                          </a:solidFill>
                        </a:rPr>
                        <a:t>is_canceled_30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350"/>
                      </a:srgbClr>
                    </a:solidFill>
                  </a:tcPr>
                </a:tc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 dirty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1</a:t>
                      </a:r>
                    </a:p>
                  </a:txBody>
                  <a:tcPr marL="19050" marR="19050" marT="19050" marB="1905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2017-01-01</a:t>
                      </a:r>
                    </a:p>
                  </a:txBody>
                  <a:tcPr marL="19050" marR="19050" marT="19050" marB="1905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1</a:t>
                      </a:r>
                    </a:p>
                  </a:txBody>
                  <a:tcPr marL="19050" marR="19050" marT="19050" marB="1905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 dirty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0</a:t>
                      </a:r>
                    </a:p>
                  </a:txBody>
                  <a:tcPr marL="19050" marR="19050" marT="19050" marB="1905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 dirty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0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 dirty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0</a:t>
                      </a:r>
                    </a:p>
                  </a:txBody>
                  <a:tcPr marL="19050" marR="19050" marT="19050" marB="1905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1</a:t>
                      </a:r>
                    </a:p>
                  </a:txBody>
                  <a:tcPr marL="19050" marR="19050" marT="19050" marB="1905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2017-02-01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0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1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0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0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1</a:t>
                      </a:r>
                    </a:p>
                  </a:txBody>
                  <a:tcPr marL="19050" marR="19050" marT="19050" marB="1905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2017-03-01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0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0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0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0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2</a:t>
                      </a:r>
                    </a:p>
                  </a:txBody>
                  <a:tcPr marL="19050" marR="19050" marT="19050" marB="1905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2017-01-01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1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1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0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0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2</a:t>
                      </a:r>
                    </a:p>
                  </a:txBody>
                  <a:tcPr marL="19050" marR="19050" marT="19050" marB="1905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2017-02-01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0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0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0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0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2</a:t>
                      </a:r>
                    </a:p>
                  </a:txBody>
                  <a:tcPr marL="19050" marR="19050" marT="19050" marB="1905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2017-03-01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0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 dirty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0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0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 dirty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0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63"/>
          <p:cNvSpPr txBox="1"/>
          <p:nvPr/>
        </p:nvSpPr>
        <p:spPr>
          <a:xfrm>
            <a:off x="177975" y="292625"/>
            <a:ext cx="8872025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tr-TR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r>
              <a:rPr lang="en" sz="2400" b="1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tr-TR" sz="2400" b="1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6</a:t>
            </a:r>
            <a:r>
              <a:rPr lang="en" sz="2400" b="1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Calculate Churn for Each Segment: Add a table to count the active users and cancellations in each segment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8" name="Google Shape;388;p6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tr-TR" sz="900" dirty="0" smtClean="0"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STRFTIME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('%m', month) AS Month,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tr-TR" sz="900" dirty="0" smtClean="0"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SUM(is_active_87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AS SumActive87,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tr-TR" sz="900" dirty="0" smtClean="0"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SUM(is_canceled_87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AS SumCanceled87,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tr-TR" sz="900" dirty="0" smtClean="0"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SUM(is_active_30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AS sumActive30,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tr-TR" sz="900" dirty="0" smtClean="0"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SUM(is_canceled_30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AS SumCanceled30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endParaRPr lang="tr-TR" sz="900" dirty="0" smtClean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tr-TR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tr-TR" sz="900" dirty="0" smtClean="0"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900" dirty="0" err="1" smtClean="0">
                <a:latin typeface="Courier New"/>
                <a:ea typeface="Courier New"/>
                <a:cs typeface="Courier New"/>
                <a:sym typeface="Courier New"/>
              </a:rPr>
              <a:t>status_table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GROUP 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BY </a:t>
            </a:r>
            <a:endParaRPr lang="tr-TR" sz="900" dirty="0" smtClean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tr-TR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tr-TR" sz="900" dirty="0" smtClean="0"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month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9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89" name="Google Shape;389;p63"/>
          <p:cNvSpPr txBox="1"/>
          <p:nvPr/>
        </p:nvSpPr>
        <p:spPr>
          <a:xfrm>
            <a:off x="177975" y="1201325"/>
            <a:ext cx="4920900" cy="926299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r-TR" sz="1200" dirty="0" smtClean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 will a</a:t>
            </a:r>
            <a:r>
              <a:rPr lang="en" sz="1200" dirty="0" smtClean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dd </a:t>
            </a:r>
            <a:r>
              <a:rPr lang="en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 table that groups by month and sums the number of active and canceled users in each month and each segment.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9495000"/>
              </p:ext>
            </p:extLst>
          </p:nvPr>
        </p:nvGraphicFramePr>
        <p:xfrm>
          <a:off x="177975" y="2294032"/>
          <a:ext cx="4920901" cy="1423225"/>
        </p:xfrm>
        <a:graphic>
          <a:graphicData uri="http://schemas.openxmlformats.org/drawingml/2006/table">
            <a:tbl>
              <a:tblPr>
                <a:noFill/>
                <a:tableStyleId>{27DED9B0-7843-4F18-B1FD-E010EC1AF518}</a:tableStyleId>
              </a:tblPr>
              <a:tblGrid>
                <a:gridCol w="569084"/>
                <a:gridCol w="1004047"/>
                <a:gridCol w="1195294"/>
                <a:gridCol w="992094"/>
                <a:gridCol w="1160382"/>
              </a:tblGrid>
              <a:tr h="4168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tr-TR" sz="1000" b="1" u="none" strike="noStrike" cap="none" dirty="0" smtClean="0">
                          <a:solidFill>
                            <a:srgbClr val="FFFFFF"/>
                          </a:solidFill>
                        </a:rPr>
                        <a:t>Month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3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tr-TR" sz="1000" b="1" u="none" strike="noStrike" cap="none" dirty="0" smtClean="0">
                          <a:solidFill>
                            <a:srgbClr val="FFFFFF"/>
                          </a:solidFill>
                        </a:rPr>
                        <a:t>SumActive87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3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tr-TR" sz="1000" b="1" u="none" strike="noStrike" cap="none" dirty="0" smtClean="0">
                          <a:solidFill>
                            <a:srgbClr val="FFFFFF"/>
                          </a:solidFill>
                        </a:rPr>
                        <a:t>SumCanceled87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3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tr-TR" sz="1000" b="1" u="none" strike="noStrike" cap="none" dirty="0" smtClean="0">
                          <a:solidFill>
                            <a:srgbClr val="FFFFFF"/>
                          </a:solidFill>
                        </a:rPr>
                        <a:t>SumActive30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3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tr-TR" sz="1000" b="1" u="none" strike="noStrike" cap="none" dirty="0" smtClean="0">
                          <a:solidFill>
                            <a:srgbClr val="FFFFFF"/>
                          </a:solidFill>
                        </a:rPr>
                        <a:t>SumCanceled30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350"/>
                      </a:srgbClr>
                    </a:solidFill>
                  </a:tcPr>
                </a:tc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 dirty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01</a:t>
                      </a:r>
                    </a:p>
                  </a:txBody>
                  <a:tcPr marL="19050" marR="19050" marT="19050" marB="1905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278</a:t>
                      </a:r>
                    </a:p>
                  </a:txBody>
                  <a:tcPr marL="19050" marR="19050" marT="19050" marB="1905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70</a:t>
                      </a:r>
                    </a:p>
                  </a:txBody>
                  <a:tcPr marL="19050" marR="19050" marT="19050" marB="1905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291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22</a:t>
                      </a:r>
                    </a:p>
                  </a:txBody>
                  <a:tcPr marL="19050" marR="19050" marT="19050" marB="1905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02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462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148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518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38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03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531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258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716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 dirty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84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64"/>
          <p:cNvSpPr txBox="1"/>
          <p:nvPr/>
        </p:nvSpPr>
        <p:spPr>
          <a:xfrm>
            <a:off x="177975" y="292625"/>
            <a:ext cx="8872025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tr-TR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r>
              <a:rPr lang="en" sz="2400" b="1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tr-TR" sz="2400" b="1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7</a:t>
            </a:r>
            <a:r>
              <a:rPr lang="en" sz="2400" b="1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Calculate Churn for Each Segment: Modify SELECT statement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6" name="Google Shape;396;p64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WITH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temp_table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(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tr-TR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tr-TR" sz="900" dirty="0" smtClean="0"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STRFTIME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('%m', month) AS Month,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tr-TR" sz="900" dirty="0" smtClean="0"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SUM(is_active_87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AS SumActive87,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tr-TR" sz="900" dirty="0" smtClean="0"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SUM(is_canceled_87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AS SumCanceled87,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tr-TR" sz="900" dirty="0" smtClean="0"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SUM(is_active_30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AS sumActive30,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tr-TR" sz="900" dirty="0" smtClean="0"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SUM(is_canceled_30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AS SumCanceled30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endParaRPr lang="tr-TR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tr-TR" sz="900" dirty="0" smtClean="0"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900" dirty="0" err="1" smtClean="0">
                <a:latin typeface="Courier New"/>
                <a:ea typeface="Courier New"/>
                <a:cs typeface="Courier New"/>
                <a:sym typeface="Courier New"/>
              </a:rPr>
              <a:t>status_table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GROUP BY </a:t>
            </a:r>
            <a:endParaRPr lang="tr-TR" sz="900" dirty="0" smtClean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tr-TR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tr-TR" sz="900" dirty="0" smtClean="0"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month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</a:t>
            </a:r>
            <a:endParaRPr lang="tr-TR" sz="900" dirty="0" smtClean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tr-TR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tr-TR" sz="900" dirty="0" smtClean="0"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Month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 </a:t>
            </a:r>
            <a:endParaRPr lang="tr-TR" sz="900" dirty="0" smtClean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tr-TR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tr-TR" sz="900" dirty="0" smtClean="0"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ROUND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((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1.0 * SumCanceled87 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/ SumActive87), 2) AS </a:t>
            </a:r>
            <a:r>
              <a:rPr lang="tr-TR" sz="900" dirty="0" smtClean="0"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endParaRPr lang="tr-TR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tr-TR" sz="900" dirty="0" smtClean="0"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ChurnRate87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 </a:t>
            </a:r>
            <a:endParaRPr lang="tr-TR" sz="900" dirty="0" smtClean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tr-TR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tr-TR" sz="900" dirty="0" smtClean="0"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ROUND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((1.0 * SumCanceled30 / SumActive30), 2) AS </a:t>
            </a:r>
            <a:r>
              <a:rPr lang="tr-TR" sz="900" dirty="0" smtClean="0"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endParaRPr lang="tr-TR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tr-TR" sz="900" dirty="0" smtClean="0"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ChurnRate30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endParaRPr lang="tr-TR" sz="900" dirty="0" smtClean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tr-TR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tr-TR" sz="900" dirty="0" smtClean="0"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900" dirty="0" err="1" smtClean="0">
                <a:latin typeface="Courier New"/>
                <a:ea typeface="Courier New"/>
                <a:cs typeface="Courier New"/>
                <a:sym typeface="Courier New"/>
              </a:rPr>
              <a:t>temp_table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9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97" name="Google Shape;397;p64"/>
          <p:cNvSpPr txBox="1"/>
          <p:nvPr/>
        </p:nvSpPr>
        <p:spPr>
          <a:xfrm>
            <a:off x="177975" y="1201325"/>
            <a:ext cx="4920900" cy="78884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en-US" sz="1200" dirty="0"/>
              <a:t>I will calculate the churn rate for each segment and round the result two digits after the comma.</a:t>
            </a: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0222950"/>
              </p:ext>
            </p:extLst>
          </p:nvPr>
        </p:nvGraphicFramePr>
        <p:xfrm>
          <a:off x="177975" y="2126690"/>
          <a:ext cx="2768425" cy="1423225"/>
        </p:xfrm>
        <a:graphic>
          <a:graphicData uri="http://schemas.openxmlformats.org/drawingml/2006/table">
            <a:tbl>
              <a:tblPr>
                <a:noFill/>
                <a:tableStyleId>{27DED9B0-7843-4F18-B1FD-E010EC1AF518}</a:tableStyleId>
              </a:tblPr>
              <a:tblGrid>
                <a:gridCol w="569084"/>
                <a:gridCol w="1004047"/>
                <a:gridCol w="1195294"/>
              </a:tblGrid>
              <a:tr h="4168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tr-TR" sz="1000" b="1" u="none" strike="noStrike" cap="none" dirty="0" smtClean="0">
                          <a:solidFill>
                            <a:srgbClr val="FFFFFF"/>
                          </a:solidFill>
                        </a:rPr>
                        <a:t>Month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3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tr-TR" sz="1000" b="1" u="none" strike="noStrike" cap="none" dirty="0" smtClean="0">
                          <a:solidFill>
                            <a:srgbClr val="FFFFFF"/>
                          </a:solidFill>
                        </a:rPr>
                        <a:t>ChurnRate87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3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tr-TR" sz="1000" b="1" u="none" strike="noStrike" cap="none" dirty="0" smtClean="0">
                          <a:solidFill>
                            <a:srgbClr val="FFFFFF"/>
                          </a:solidFill>
                        </a:rPr>
                        <a:t>ChurnRate30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350"/>
                      </a:srgbClr>
                    </a:solidFill>
                  </a:tcPr>
                </a:tc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 dirty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01</a:t>
                      </a:r>
                    </a:p>
                  </a:txBody>
                  <a:tcPr marL="19050" marR="19050" marT="19050" marB="1905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 dirty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0.25</a:t>
                      </a:r>
                    </a:p>
                  </a:txBody>
                  <a:tcPr marL="19050" marR="19050" marT="19050" marB="1905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 dirty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0.08</a:t>
                      </a:r>
                    </a:p>
                  </a:txBody>
                  <a:tcPr marL="19050" marR="19050" marT="19050" marB="1905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02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 dirty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0.32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 dirty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0.07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03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0.49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 dirty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0.12</a:t>
                      </a: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350"/>
          </a:srgbClr>
        </a:solidFill>
        <a:effectLst/>
      </p:bgPr>
    </p:bg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66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tr-TR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3</a:t>
            </a:r>
            <a:r>
              <a:rPr lang="en" sz="4800" dirty="0" smtClean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. </a:t>
            </a:r>
            <a:r>
              <a:rPr lang="en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Results &amp; Discussion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67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tr-TR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r>
              <a:rPr lang="en" sz="2400" b="1" i="0" u="none" strike="noStrike" cap="none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.1 </a:t>
            </a: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Results and Discussion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7" name="Google Shape;417;p67"/>
          <p:cNvSpPr txBox="1"/>
          <p:nvPr/>
        </p:nvSpPr>
        <p:spPr>
          <a:xfrm>
            <a:off x="311700" y="1201324"/>
            <a:ext cx="8520600" cy="1990111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Roboto"/>
                <a:ea typeface="Roboto"/>
                <a:cs typeface="Roboto"/>
                <a:sym typeface="Roboto"/>
              </a:rPr>
              <a:t>Codeflix has been open for 4 months (Dec 1, 2016 - March 31, 2017). There is enough data to analyze churn for 3 of those months (January, February, March</a:t>
            </a:r>
            <a:r>
              <a:rPr lang="en" sz="1200" dirty="0" smtClean="0">
                <a:latin typeface="Roboto"/>
                <a:ea typeface="Roboto"/>
                <a:cs typeface="Roboto"/>
                <a:sym typeface="Roboto"/>
              </a:rPr>
              <a:t>).</a:t>
            </a:r>
            <a:endParaRPr lang="tr-TR" sz="1200" dirty="0" smtClean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smtClean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200" dirty="0">
                <a:latin typeface="Roboto"/>
                <a:ea typeface="Roboto"/>
                <a:cs typeface="Roboto"/>
                <a:sym typeface="Roboto"/>
              </a:rPr>
              <a:t>Marketers have divided customers into 2 segments: Segment 87 and Segment 30. </a:t>
            </a:r>
            <a:endParaRPr lang="tr-TR" sz="1200" dirty="0" smtClean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smtClean="0">
                <a:latin typeface="Roboto"/>
                <a:ea typeface="Roboto"/>
                <a:cs typeface="Roboto"/>
                <a:sym typeface="Roboto"/>
              </a:rPr>
              <a:t>The </a:t>
            </a:r>
            <a:r>
              <a:rPr lang="en" sz="1200" dirty="0">
                <a:latin typeface="Roboto"/>
                <a:ea typeface="Roboto"/>
                <a:cs typeface="Roboto"/>
                <a:sym typeface="Roboto"/>
              </a:rPr>
              <a:t>overall churn rate for segment 87 has been steadily increasing whereas the churn rate for segment 30 has remained relatively flat. Segment 30 has a much lower churn rate (~75%) than Segment 87. 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Roboto"/>
                <a:ea typeface="Roboto"/>
                <a:cs typeface="Roboto"/>
                <a:sym typeface="Roboto"/>
              </a:rPr>
              <a:t>Therefore, Codeflix should focus on expanding the customers in Segment 30</a:t>
            </a:r>
            <a:r>
              <a:rPr lang="en" sz="1200" dirty="0" smtClean="0">
                <a:latin typeface="Roboto"/>
                <a:ea typeface="Roboto"/>
                <a:cs typeface="Roboto"/>
                <a:sym typeface="Roboto"/>
              </a:rPr>
              <a:t>.</a:t>
            </a:r>
            <a:endParaRPr lang="tr-TR" sz="1200" dirty="0" smtClean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>In addition, the churn rate of both segments increased from February to March. </a:t>
            </a:r>
            <a:r>
              <a:rPr lang="en-US" sz="1200" dirty="0" smtClean="0"/>
              <a:t>A </a:t>
            </a:r>
            <a:r>
              <a:rPr lang="en-US" sz="1200" dirty="0"/>
              <a:t>separate analysis should be made about the month of March.</a:t>
            </a:r>
            <a:endParaRPr sz="1200" b="1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0939398"/>
              </p:ext>
            </p:extLst>
          </p:nvPr>
        </p:nvGraphicFramePr>
        <p:xfrm>
          <a:off x="311699" y="3333937"/>
          <a:ext cx="8520601" cy="1423225"/>
        </p:xfrm>
        <a:graphic>
          <a:graphicData uri="http://schemas.openxmlformats.org/drawingml/2006/table">
            <a:tbl>
              <a:tblPr>
                <a:noFill/>
                <a:tableStyleId>{27DED9B0-7843-4F18-B1FD-E010EC1AF518}</a:tableStyleId>
              </a:tblPr>
              <a:tblGrid>
                <a:gridCol w="1751515"/>
                <a:gridCol w="3090235"/>
                <a:gridCol w="3678851"/>
              </a:tblGrid>
              <a:tr h="4168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tr-TR" sz="1000" b="1" u="none" strike="noStrike" cap="none" dirty="0" smtClean="0">
                          <a:solidFill>
                            <a:srgbClr val="FFFFFF"/>
                          </a:solidFill>
                        </a:rPr>
                        <a:t>Month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3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tr-TR" sz="1000" b="1" u="none" strike="noStrike" cap="none" dirty="0" smtClean="0">
                          <a:solidFill>
                            <a:srgbClr val="FFFFFF"/>
                          </a:solidFill>
                        </a:rPr>
                        <a:t>Segment</a:t>
                      </a:r>
                      <a:r>
                        <a:rPr lang="tr-TR" sz="1000" b="1" u="none" strike="noStrike" cap="none" baseline="0" dirty="0" smtClean="0">
                          <a:solidFill>
                            <a:srgbClr val="FFFFFF"/>
                          </a:solidFill>
                        </a:rPr>
                        <a:t> 87 Churn %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3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tr-TR" sz="1000" b="1" u="none" strike="noStrike" cap="none" dirty="0" smtClean="0">
                          <a:solidFill>
                            <a:srgbClr val="FFFFFF"/>
                          </a:solidFill>
                        </a:rPr>
                        <a:t>Segment 30 Churn %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350"/>
                      </a:srgbClr>
                    </a:solidFill>
                  </a:tcPr>
                </a:tc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tr-TR" sz="1000" b="0" i="0" dirty="0" smtClean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January</a:t>
                      </a:r>
                      <a:endParaRPr lang="en-US" sz="1000" b="0" i="0" dirty="0">
                        <a:solidFill>
                          <a:srgbClr val="000000"/>
                        </a:solidFill>
                        <a:effectLst/>
                        <a:latin typeface="MS Shell Dlg 2"/>
                      </a:endParaRPr>
                    </a:p>
                  </a:txBody>
                  <a:tcPr marL="19050" marR="19050" marT="19050" marB="1905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 sz="1000" b="0" i="0" dirty="0" smtClean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25%</a:t>
                      </a:r>
                      <a:endParaRPr lang="en-US" sz="1000" b="0" i="0" dirty="0">
                        <a:solidFill>
                          <a:srgbClr val="000000"/>
                        </a:solidFill>
                        <a:effectLst/>
                        <a:latin typeface="MS Shell Dlg 2"/>
                      </a:endParaRPr>
                    </a:p>
                  </a:txBody>
                  <a:tcPr marL="19050" marR="19050" marT="19050" marB="1905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 sz="1000" b="0" i="0" dirty="0" smtClean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8%</a:t>
                      </a:r>
                      <a:endParaRPr lang="en-US" sz="1000" b="0" i="0" dirty="0">
                        <a:solidFill>
                          <a:srgbClr val="000000"/>
                        </a:solidFill>
                        <a:effectLst/>
                        <a:latin typeface="MS Shell Dlg 2"/>
                      </a:endParaRPr>
                    </a:p>
                  </a:txBody>
                  <a:tcPr marL="19050" marR="19050" marT="19050" marB="1905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tr-TR" sz="1000" b="0" i="0" dirty="0" smtClean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February</a:t>
                      </a:r>
                      <a:endParaRPr lang="en-US" sz="1000" b="0" i="0" dirty="0">
                        <a:solidFill>
                          <a:srgbClr val="000000"/>
                        </a:solidFill>
                        <a:effectLst/>
                        <a:latin typeface="MS Shell Dlg 2"/>
                      </a:endParaRP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 sz="1000" b="0" i="0" dirty="0" smtClean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32%</a:t>
                      </a:r>
                      <a:endParaRPr lang="en-US" sz="1000" b="0" i="0" dirty="0">
                        <a:solidFill>
                          <a:srgbClr val="000000"/>
                        </a:solidFill>
                        <a:effectLst/>
                        <a:latin typeface="MS Shell Dlg 2"/>
                      </a:endParaRP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 sz="1000" b="0" i="0" dirty="0" smtClean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7%</a:t>
                      </a:r>
                      <a:endParaRPr lang="en-US" sz="1000" b="0" i="0" dirty="0">
                        <a:solidFill>
                          <a:srgbClr val="000000"/>
                        </a:solidFill>
                        <a:effectLst/>
                        <a:latin typeface="MS Shell Dlg 2"/>
                      </a:endParaRP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tr-TR" sz="1000" b="0" i="0" dirty="0" smtClean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March</a:t>
                      </a:r>
                      <a:endParaRPr lang="en-US" sz="1000" b="0" i="0" dirty="0">
                        <a:solidFill>
                          <a:srgbClr val="000000"/>
                        </a:solidFill>
                        <a:effectLst/>
                        <a:latin typeface="MS Shell Dlg 2"/>
                      </a:endParaRP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 sz="1000" b="0" i="0" dirty="0" smtClean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%49</a:t>
                      </a:r>
                      <a:endParaRPr lang="en-US" sz="1000" b="0" i="0" dirty="0">
                        <a:solidFill>
                          <a:srgbClr val="000000"/>
                        </a:solidFill>
                        <a:effectLst/>
                        <a:latin typeface="MS Shell Dlg 2"/>
                      </a:endParaRP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 sz="1000" b="0" i="0" dirty="0" smtClean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%12</a:t>
                      </a:r>
                      <a:endParaRPr lang="en-US" sz="1000" b="0" i="0" dirty="0">
                        <a:solidFill>
                          <a:srgbClr val="000000"/>
                        </a:solidFill>
                        <a:effectLst/>
                        <a:latin typeface="MS Shell Dlg 2"/>
                      </a:endParaRP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350"/>
          </a:srgbClr>
        </a:solidFill>
        <a:effectLst/>
      </p:bgPr>
    </p:bg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55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buSzPts val="4800"/>
            </a:pPr>
            <a:r>
              <a:rPr lang="tr-TR" sz="4800" dirty="0" smtClean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Thank you for your time and attention.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884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9"/>
          <p:cNvSpPr txBox="1">
            <a:spLocks noGrp="1"/>
          </p:cNvSpPr>
          <p:nvPr>
            <p:ph type="title"/>
          </p:nvPr>
        </p:nvSpPr>
        <p:spPr>
          <a:xfrm>
            <a:off x="541351" y="140225"/>
            <a:ext cx="8061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b="1" dirty="0">
                <a:solidFill>
                  <a:srgbClr val="295269"/>
                </a:solidFill>
              </a:rPr>
              <a:t>Table of Contents</a:t>
            </a:r>
            <a:endParaRPr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9" name="Google Shape;299;p49"/>
          <p:cNvSpPr txBox="1"/>
          <p:nvPr/>
        </p:nvSpPr>
        <p:spPr>
          <a:xfrm>
            <a:off x="541350" y="1215821"/>
            <a:ext cx="8061300" cy="271185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tr-TR" sz="2400" dirty="0" smtClean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Introduction</a:t>
            </a:r>
            <a:endParaRPr sz="2400" dirty="0" smtClean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" sz="2400" dirty="0" smtClean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Methods</a:t>
            </a:r>
            <a:endParaRPr sz="2400" dirty="0" smtClean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" sz="2400" dirty="0" smtClean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Results &amp; Discussion</a:t>
            </a:r>
            <a:endParaRPr sz="2400" dirty="0" smtClean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350"/>
          </a:srgbClr>
        </a:solidFill>
        <a:effectLst/>
      </p:bgPr>
    </p:bg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52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tr-TR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1</a:t>
            </a:r>
            <a:r>
              <a:rPr lang="en" sz="4800" b="0" i="0" u="none" strike="noStrike" cap="none" dirty="0" smtClean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. </a:t>
            </a:r>
            <a:r>
              <a:rPr lang="en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Introduction</a:t>
            </a:r>
            <a:endParaRPr sz="4800" dirty="0">
              <a:solidFill>
                <a:schemeClr val="lt1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54"/>
          <p:cNvSpPr txBox="1"/>
          <p:nvPr/>
        </p:nvSpPr>
        <p:spPr>
          <a:xfrm>
            <a:off x="355800" y="202200"/>
            <a:ext cx="8432400" cy="47391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lnSpc>
                <a:spcPct val="160000"/>
              </a:lnSpc>
            </a:pPr>
            <a:r>
              <a:rPr lang="tr-TR" sz="3000" dirty="0" smtClean="0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What is Churn Rate?</a:t>
            </a:r>
          </a:p>
          <a:p>
            <a:pPr marL="400050" indent="-285750">
              <a:lnSpc>
                <a:spcPct val="160000"/>
              </a:lnSpc>
              <a:spcBef>
                <a:spcPts val="1200"/>
              </a:spcBef>
              <a:buClr>
                <a:srgbClr val="484848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800" dirty="0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Churn rate is the percent of subscribers that have canceled within a certain period, usually a month</a:t>
            </a:r>
            <a:r>
              <a:rPr lang="en-US" sz="1800" dirty="0" smtClean="0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.</a:t>
            </a:r>
            <a:endParaRPr lang="tr-TR" sz="1800" dirty="0" smtClean="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00050" indent="-285750">
              <a:lnSpc>
                <a:spcPct val="160000"/>
              </a:lnSpc>
              <a:spcBef>
                <a:spcPts val="1200"/>
              </a:spcBef>
              <a:buClr>
                <a:srgbClr val="484848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800" dirty="0" smtClean="0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To </a:t>
            </a:r>
            <a:r>
              <a:rPr lang="en-US" sz="1800" dirty="0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calculate the churn rate, we only will be considering users who are subscribed at the beginning of the month. </a:t>
            </a:r>
            <a:endParaRPr lang="tr-TR" sz="1800" dirty="0" smtClean="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00050" indent="-285750">
              <a:lnSpc>
                <a:spcPct val="160000"/>
              </a:lnSpc>
              <a:spcBef>
                <a:spcPts val="1200"/>
              </a:spcBef>
              <a:buClr>
                <a:srgbClr val="484848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800" dirty="0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churn rate is the number of these users who cancel during the month divided by the total number.</a:t>
            </a:r>
            <a:endParaRPr sz="1800" dirty="0" smtClean="0"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094270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53"/>
          <p:cNvSpPr txBox="1"/>
          <p:nvPr/>
        </p:nvSpPr>
        <p:spPr>
          <a:xfrm>
            <a:off x="355800" y="168709"/>
            <a:ext cx="8432400" cy="48060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tx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Codeflix, a streaming video startup, is interested in measuring their user churn rate. </a:t>
            </a:r>
            <a:endParaRPr sz="1300" dirty="0">
              <a:solidFill>
                <a:schemeClr val="tx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l" rtl="0">
              <a:lnSpc>
                <a:spcPct val="160000"/>
              </a:lnSpc>
              <a:spcBef>
                <a:spcPts val="1200"/>
              </a:spcBef>
              <a:spcAft>
                <a:spcPts val="0"/>
              </a:spcAft>
              <a:buClr>
                <a:srgbClr val="484848"/>
              </a:buClr>
              <a:buSzPts val="1800"/>
              <a:buFont typeface="Arial" panose="020B0604020202020204" pitchFamily="34" charset="0"/>
              <a:buChar char="•"/>
            </a:pPr>
            <a:r>
              <a:rPr lang="en" sz="1800" dirty="0">
                <a:solidFill>
                  <a:schemeClr val="tx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Four months into launching Codeflix, management asks </a:t>
            </a:r>
            <a:r>
              <a:rPr lang="tr-TR" sz="1800" dirty="0" smtClean="0">
                <a:solidFill>
                  <a:schemeClr val="tx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me </a:t>
            </a:r>
            <a:r>
              <a:rPr lang="en" sz="1800" dirty="0" smtClean="0">
                <a:solidFill>
                  <a:schemeClr val="tx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to </a:t>
            </a:r>
            <a:r>
              <a:rPr lang="en" sz="1800" dirty="0">
                <a:solidFill>
                  <a:schemeClr val="tx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look into subscription churn rates. It’s early on in the business and people are excited to know how the company is doing.</a:t>
            </a:r>
            <a:endParaRPr sz="1800" dirty="0">
              <a:solidFill>
                <a:schemeClr val="tx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1800"/>
              <a:buFont typeface="Arial" panose="020B0604020202020204" pitchFamily="34" charset="0"/>
              <a:buChar char="•"/>
            </a:pPr>
            <a:r>
              <a:rPr lang="en" sz="1800" dirty="0">
                <a:solidFill>
                  <a:schemeClr val="tx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marketing department is particularly interested in how the churn compares between two segments of users. They provide </a:t>
            </a:r>
            <a:r>
              <a:rPr lang="tr-TR" sz="1800" dirty="0" smtClean="0">
                <a:solidFill>
                  <a:schemeClr val="tx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me </a:t>
            </a:r>
            <a:r>
              <a:rPr lang="en" sz="1800" dirty="0" smtClean="0">
                <a:solidFill>
                  <a:schemeClr val="tx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with </a:t>
            </a:r>
            <a:r>
              <a:rPr lang="en" sz="1800" dirty="0">
                <a:solidFill>
                  <a:schemeClr val="tx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 dataset containing subscription data for users who were acquired through two distinct channels.</a:t>
            </a:r>
            <a:endParaRPr sz="1800" dirty="0">
              <a:solidFill>
                <a:schemeClr val="tx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54"/>
          <p:cNvSpPr txBox="1"/>
          <p:nvPr/>
        </p:nvSpPr>
        <p:spPr>
          <a:xfrm>
            <a:off x="355800" y="202200"/>
            <a:ext cx="8432400" cy="47391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tx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Key Questions</a:t>
            </a:r>
            <a:endParaRPr sz="1300" dirty="0">
              <a:solidFill>
                <a:schemeClr val="tx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l" rtl="0">
              <a:lnSpc>
                <a:spcPct val="160000"/>
              </a:lnSpc>
              <a:spcBef>
                <a:spcPts val="1200"/>
              </a:spcBef>
              <a:spcAft>
                <a:spcPts val="0"/>
              </a:spcAft>
              <a:buClr>
                <a:srgbClr val="484848"/>
              </a:buClr>
              <a:buSzPts val="1800"/>
              <a:buFont typeface="Roboto"/>
              <a:buAutoNum type="arabicPeriod"/>
            </a:pPr>
            <a:r>
              <a:rPr lang="en" sz="1800" dirty="0">
                <a:solidFill>
                  <a:schemeClr val="tx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How many months has the company been operating? Which months do </a:t>
            </a:r>
            <a:r>
              <a:rPr lang="en" sz="1800" dirty="0" smtClean="0">
                <a:solidFill>
                  <a:schemeClr val="tx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you have </a:t>
            </a:r>
            <a:r>
              <a:rPr lang="en" sz="1800" dirty="0">
                <a:solidFill>
                  <a:schemeClr val="tx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enough information to calculate a churn rate?</a:t>
            </a:r>
            <a:endParaRPr sz="1800" dirty="0">
              <a:solidFill>
                <a:schemeClr val="tx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1800"/>
              <a:buFont typeface="Roboto"/>
              <a:buAutoNum type="arabicPeriod"/>
            </a:pPr>
            <a:r>
              <a:rPr lang="en" sz="1800" dirty="0">
                <a:solidFill>
                  <a:schemeClr val="tx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What segments of users exist?</a:t>
            </a:r>
            <a:endParaRPr sz="1800" dirty="0">
              <a:solidFill>
                <a:schemeClr val="tx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1800"/>
              <a:buFont typeface="Roboto"/>
              <a:buAutoNum type="arabicPeriod"/>
            </a:pPr>
            <a:r>
              <a:rPr lang="en" sz="1800" dirty="0">
                <a:solidFill>
                  <a:schemeClr val="tx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What is the overall churn trend since the company started? </a:t>
            </a:r>
            <a:r>
              <a:rPr lang="tr-TR" sz="1800" dirty="0">
                <a:solidFill>
                  <a:schemeClr val="tx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	 </a:t>
            </a:r>
            <a:r>
              <a:rPr lang="tr-TR" sz="1800" dirty="0" smtClean="0">
                <a:solidFill>
                  <a:schemeClr val="tx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    </a:t>
            </a:r>
            <a:r>
              <a:rPr lang="en" sz="1800" dirty="0" smtClean="0">
                <a:solidFill>
                  <a:schemeClr val="tx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Churn </a:t>
            </a:r>
            <a:r>
              <a:rPr lang="en" sz="1800" dirty="0">
                <a:solidFill>
                  <a:schemeClr val="tx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rate = cancelled users / active users </a:t>
            </a:r>
            <a:endParaRPr sz="1800" dirty="0">
              <a:solidFill>
                <a:schemeClr val="tx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1800"/>
              <a:buFont typeface="Roboto"/>
              <a:buAutoNum type="arabicPeriod"/>
            </a:pPr>
            <a:r>
              <a:rPr lang="en" sz="1800" dirty="0">
                <a:solidFill>
                  <a:schemeClr val="tx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Compare the churn rates between user segments. Which segment of users should the company focus on expanding?</a:t>
            </a:r>
            <a:endParaRPr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350"/>
          </a:srgbClr>
        </a:solidFill>
        <a:effectLst/>
      </p:bgPr>
    </p:bg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55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tr-TR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2</a:t>
            </a:r>
            <a:r>
              <a:rPr lang="en" sz="4800" dirty="0" smtClean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. </a:t>
            </a:r>
            <a:r>
              <a:rPr lang="en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Methods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56"/>
          <p:cNvSpPr txBox="1"/>
          <p:nvPr/>
        </p:nvSpPr>
        <p:spPr>
          <a:xfrm>
            <a:off x="355800" y="174686"/>
            <a:ext cx="8432400" cy="47941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tx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Basic Information</a:t>
            </a:r>
            <a:endParaRPr sz="1300" dirty="0">
              <a:solidFill>
                <a:schemeClr val="tx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lnSpc>
                <a:spcPct val="16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dirty="0">
                <a:solidFill>
                  <a:schemeClr val="tx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dataset provided to </a:t>
            </a:r>
            <a:r>
              <a:rPr lang="tr-TR" sz="1800" dirty="0" smtClean="0">
                <a:solidFill>
                  <a:schemeClr val="tx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me </a:t>
            </a:r>
            <a:r>
              <a:rPr lang="en" sz="1800" dirty="0" smtClean="0">
                <a:solidFill>
                  <a:schemeClr val="tx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contains </a:t>
            </a:r>
            <a:r>
              <a:rPr lang="en" sz="1800" dirty="0">
                <a:solidFill>
                  <a:schemeClr val="tx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one SQL table, </a:t>
            </a:r>
            <a:r>
              <a:rPr lang="en" sz="1800" dirty="0">
                <a:solidFill>
                  <a:schemeClr val="tx1"/>
                </a:solidFill>
                <a:highlight>
                  <a:srgbClr val="DFE0E0"/>
                </a:highlight>
                <a:latin typeface="Roboto"/>
                <a:ea typeface="Roboto"/>
                <a:cs typeface="Roboto"/>
                <a:sym typeface="Roboto"/>
              </a:rPr>
              <a:t>subscriptions</a:t>
            </a:r>
            <a:r>
              <a:rPr lang="en" sz="1800" dirty="0">
                <a:solidFill>
                  <a:schemeClr val="tx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. Within the table, there are 4 columns:</a:t>
            </a:r>
            <a:endParaRPr sz="1800" dirty="0">
              <a:solidFill>
                <a:schemeClr val="tx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just" rtl="0">
              <a:lnSpc>
                <a:spcPct val="160000"/>
              </a:lnSpc>
              <a:spcBef>
                <a:spcPts val="1200"/>
              </a:spcBef>
              <a:spcAft>
                <a:spcPts val="0"/>
              </a:spcAft>
              <a:buClr>
                <a:srgbClr val="484848"/>
              </a:buClr>
              <a:buSzPts val="1800"/>
              <a:buFont typeface="Roboto"/>
              <a:buChar char="●"/>
            </a:pPr>
            <a:r>
              <a:rPr lang="en" sz="1800" dirty="0">
                <a:solidFill>
                  <a:schemeClr val="tx1"/>
                </a:solidFill>
                <a:highlight>
                  <a:srgbClr val="DFE0E0"/>
                </a:highlight>
                <a:latin typeface="Roboto"/>
                <a:ea typeface="Roboto"/>
                <a:cs typeface="Roboto"/>
                <a:sym typeface="Roboto"/>
              </a:rPr>
              <a:t>id</a:t>
            </a:r>
            <a:r>
              <a:rPr lang="en" sz="1800" dirty="0">
                <a:solidFill>
                  <a:schemeClr val="tx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- the subscription </a:t>
            </a:r>
            <a:r>
              <a:rPr lang="en" sz="1800" dirty="0" smtClean="0">
                <a:solidFill>
                  <a:schemeClr val="tx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id</a:t>
            </a:r>
            <a:r>
              <a:rPr lang="tr-TR" sz="1800" dirty="0" smtClean="0">
                <a:solidFill>
                  <a:schemeClr val="tx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.</a:t>
            </a:r>
            <a:endParaRPr sz="1800" dirty="0">
              <a:solidFill>
                <a:schemeClr val="tx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just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1800"/>
              <a:buFont typeface="Roboto"/>
              <a:buChar char="●"/>
            </a:pPr>
            <a:r>
              <a:rPr lang="en" sz="1800" dirty="0">
                <a:solidFill>
                  <a:schemeClr val="tx1"/>
                </a:solidFill>
                <a:highlight>
                  <a:srgbClr val="DFE0E0"/>
                </a:highlight>
                <a:latin typeface="Roboto"/>
                <a:ea typeface="Roboto"/>
                <a:cs typeface="Roboto"/>
                <a:sym typeface="Roboto"/>
              </a:rPr>
              <a:t>subscription_start</a:t>
            </a:r>
            <a:r>
              <a:rPr lang="en" sz="1800" dirty="0">
                <a:solidFill>
                  <a:schemeClr val="tx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- the start date of the </a:t>
            </a:r>
            <a:r>
              <a:rPr lang="en" sz="1800" dirty="0" smtClean="0">
                <a:solidFill>
                  <a:schemeClr val="tx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subscription</a:t>
            </a:r>
            <a:r>
              <a:rPr lang="tr-TR" sz="1800" dirty="0" smtClean="0">
                <a:solidFill>
                  <a:schemeClr val="tx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.</a:t>
            </a:r>
            <a:endParaRPr sz="1800" dirty="0">
              <a:solidFill>
                <a:schemeClr val="tx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just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1800"/>
              <a:buFont typeface="Roboto"/>
              <a:buChar char="●"/>
            </a:pPr>
            <a:r>
              <a:rPr lang="en" sz="1800" dirty="0">
                <a:solidFill>
                  <a:schemeClr val="tx1"/>
                </a:solidFill>
                <a:highlight>
                  <a:srgbClr val="DFE0E0"/>
                </a:highlight>
                <a:latin typeface="Roboto"/>
                <a:ea typeface="Roboto"/>
                <a:cs typeface="Roboto"/>
                <a:sym typeface="Roboto"/>
              </a:rPr>
              <a:t>subscription_end</a:t>
            </a:r>
            <a:r>
              <a:rPr lang="en" sz="1800" dirty="0">
                <a:solidFill>
                  <a:schemeClr val="tx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- the end date of the </a:t>
            </a:r>
            <a:r>
              <a:rPr lang="en" sz="1800" dirty="0" smtClean="0">
                <a:solidFill>
                  <a:schemeClr val="tx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subscription</a:t>
            </a:r>
            <a:r>
              <a:rPr lang="tr-TR" sz="1800" dirty="0" smtClean="0">
                <a:solidFill>
                  <a:schemeClr val="tx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.</a:t>
            </a:r>
            <a:endParaRPr sz="1800" dirty="0">
              <a:solidFill>
                <a:schemeClr val="tx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just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84848"/>
              </a:buClr>
              <a:buSzPts val="1800"/>
              <a:buFont typeface="Roboto"/>
              <a:buChar char="●"/>
            </a:pPr>
            <a:r>
              <a:rPr lang="en" sz="1800" dirty="0">
                <a:solidFill>
                  <a:schemeClr val="tx1"/>
                </a:solidFill>
                <a:highlight>
                  <a:srgbClr val="DFE0E0"/>
                </a:highlight>
                <a:latin typeface="Roboto"/>
                <a:ea typeface="Roboto"/>
                <a:cs typeface="Roboto"/>
                <a:sym typeface="Roboto"/>
              </a:rPr>
              <a:t>segment</a:t>
            </a:r>
            <a:r>
              <a:rPr lang="en" sz="1800" dirty="0">
                <a:solidFill>
                  <a:schemeClr val="tx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- this identifies which segment the subscription owner belongs </a:t>
            </a:r>
            <a:r>
              <a:rPr lang="en" sz="1800" dirty="0" smtClean="0">
                <a:solidFill>
                  <a:schemeClr val="tx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to</a:t>
            </a:r>
            <a:r>
              <a:rPr lang="tr-TR" sz="1800" dirty="0" smtClean="0">
                <a:solidFill>
                  <a:schemeClr val="tx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.</a:t>
            </a:r>
            <a:endParaRPr sz="1800" dirty="0">
              <a:solidFill>
                <a:schemeClr val="tx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lnSpc>
                <a:spcPct val="16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 dirty="0">
                <a:solidFill>
                  <a:schemeClr val="tx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Codeflix requires a minimum subscription length of 31 days, so a user can never start and end their subscription in the same month.</a:t>
            </a:r>
            <a:endParaRPr sz="1800" b="1" dirty="0">
              <a:solidFill>
                <a:schemeClr val="tx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6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57"/>
          <p:cNvSpPr txBox="1"/>
          <p:nvPr/>
        </p:nvSpPr>
        <p:spPr>
          <a:xfrm>
            <a:off x="177975" y="292625"/>
            <a:ext cx="8872025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tr-TR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r>
              <a:rPr lang="en" sz="2400" b="1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.1 </a:t>
            </a: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Get Familiar with the Codeflix data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0" name="Google Shape;340;p57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endParaRPr lang="tr-TR" sz="900" dirty="0" smtClean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tr-TR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tr-TR" sz="900" dirty="0" smtClean="0"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DISTINCT 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segment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endParaRPr lang="tr-TR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tr-TR" sz="900" dirty="0" smtClean="0"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900" dirty="0" err="1" smtClean="0">
                <a:latin typeface="Courier New"/>
                <a:ea typeface="Courier New"/>
                <a:cs typeface="Courier New"/>
                <a:sym typeface="Courier New"/>
              </a:rPr>
              <a:t>Codeflix_Subscriptions</a:t>
            </a:r>
            <a:r>
              <a:rPr lang="tr-TR" sz="900" dirty="0" smtClean="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9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41" name="Google Shape;341;p57"/>
          <p:cNvSpPr txBox="1"/>
          <p:nvPr/>
        </p:nvSpPr>
        <p:spPr>
          <a:xfrm>
            <a:off x="177975" y="1201325"/>
            <a:ext cx="4920900" cy="18330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just">
              <a:lnSpc>
                <a:spcPct val="115000"/>
              </a:lnSpc>
            </a:pPr>
            <a:r>
              <a:rPr lang="en-US" sz="1200" b="1" dirty="0"/>
              <a:t>When I look at the </a:t>
            </a:r>
            <a:r>
              <a:rPr lang="en-US" sz="1200" b="1" dirty="0" err="1"/>
              <a:t>Codeflix</a:t>
            </a:r>
            <a:r>
              <a:rPr lang="en-US" sz="1200" b="1" dirty="0"/>
              <a:t> subscriptions table, I see that there are two different segments</a:t>
            </a:r>
            <a:r>
              <a:rPr lang="en-US" sz="1200" b="1" dirty="0" smtClean="0"/>
              <a:t>.</a:t>
            </a:r>
            <a:endParaRPr lang="tr-TR" sz="1200" b="1" dirty="0" smtClean="0"/>
          </a:p>
          <a:p>
            <a:pPr lvl="0" algn="just">
              <a:lnSpc>
                <a:spcPct val="115000"/>
              </a:lnSpc>
            </a:pPr>
            <a:endParaRPr sz="1200"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Two (2) segments:</a:t>
            </a:r>
            <a:endParaRPr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Segment </a:t>
            </a:r>
            <a:r>
              <a:rPr lang="tr-TR" sz="1200" dirty="0" smtClean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87</a:t>
            </a:r>
            <a:endParaRPr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Segment </a:t>
            </a:r>
            <a:r>
              <a:rPr lang="tr-TR" sz="1200" dirty="0" smtClean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30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42" name="Google Shape;342;p57"/>
          <p:cNvGraphicFramePr/>
          <p:nvPr>
            <p:extLst>
              <p:ext uri="{D42A27DB-BD31-4B8C-83A1-F6EECF244321}">
                <p14:modId xmlns:p14="http://schemas.microsoft.com/office/powerpoint/2010/main" val="785140865"/>
              </p:ext>
            </p:extLst>
          </p:nvPr>
        </p:nvGraphicFramePr>
        <p:xfrm>
          <a:off x="177975" y="3189000"/>
          <a:ext cx="1102475" cy="1087750"/>
        </p:xfrm>
        <a:graphic>
          <a:graphicData uri="http://schemas.openxmlformats.org/drawingml/2006/table">
            <a:tbl>
              <a:tblPr>
                <a:noFill/>
                <a:tableStyleId>{27DED9B0-7843-4F18-B1FD-E010EC1AF518}</a:tableStyleId>
              </a:tblPr>
              <a:tblGrid>
                <a:gridCol w="1102475"/>
              </a:tblGrid>
              <a:tr h="4168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tr-TR" sz="1000" b="1" u="none" strike="noStrike" cap="none" smtClean="0">
                          <a:solidFill>
                            <a:srgbClr val="FFFFFF"/>
                          </a:solidFill>
                        </a:rPr>
                        <a:t>segment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350"/>
                      </a:srgbClr>
                    </a:solidFill>
                  </a:tcPr>
                </a:tc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 dirty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87</a:t>
                      </a:r>
                    </a:p>
                  </a:txBody>
                  <a:tcPr marL="19050" marR="19050" marT="19050" marB="1905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en-US" sz="1000" b="0" i="0" dirty="0">
                          <a:solidFill>
                            <a:srgbClr val="000000"/>
                          </a:solidFill>
                          <a:effectLst/>
                          <a:latin typeface="MS Shell Dlg 2"/>
                        </a:rPr>
                        <a:t>30</a:t>
                      </a:r>
                    </a:p>
                  </a:txBody>
                  <a:tcPr marL="19050" marR="19050" marT="19050" marB="1905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419</TotalTime>
  <Words>1293</Words>
  <Application>Microsoft Office PowerPoint</Application>
  <PresentationFormat>On-screen Show (16:9)</PresentationFormat>
  <Paragraphs>296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18</vt:i4>
      </vt:variant>
    </vt:vector>
  </HeadingPairs>
  <TitlesOfParts>
    <vt:vector size="28" baseType="lpstr">
      <vt:lpstr>Arial</vt:lpstr>
      <vt:lpstr>Roboto Black</vt:lpstr>
      <vt:lpstr>MS Shell Dlg 2</vt:lpstr>
      <vt:lpstr>Courier New</vt:lpstr>
      <vt:lpstr>Roboto Thin</vt:lpstr>
      <vt:lpstr>Roboto</vt:lpstr>
      <vt:lpstr>Dosis</vt:lpstr>
      <vt:lpstr>Simple Light</vt:lpstr>
      <vt:lpstr>Simple Light</vt:lpstr>
      <vt:lpstr>Simple Light</vt:lpstr>
      <vt:lpstr>PowerPoint Presentation</vt:lpstr>
      <vt:lpstr>Table of Contents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Samsung</cp:lastModifiedBy>
  <cp:revision>17</cp:revision>
  <dcterms:modified xsi:type="dcterms:W3CDTF">2022-07-01T20:00:23Z</dcterms:modified>
</cp:coreProperties>
</file>